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3"/>
  </p:notesMasterIdLst>
  <p:sldIdLst>
    <p:sldId id="299" r:id="rId2"/>
    <p:sldId id="256" r:id="rId3"/>
    <p:sldId id="276" r:id="rId4"/>
    <p:sldId id="257" r:id="rId5"/>
    <p:sldId id="258" r:id="rId6"/>
    <p:sldId id="259" r:id="rId7"/>
    <p:sldId id="260" r:id="rId8"/>
    <p:sldId id="261" r:id="rId9"/>
    <p:sldId id="262" r:id="rId10"/>
    <p:sldId id="263" r:id="rId11"/>
    <p:sldId id="264" r:id="rId12"/>
    <p:sldId id="266" r:id="rId13"/>
    <p:sldId id="267" r:id="rId14"/>
    <p:sldId id="268" r:id="rId15"/>
    <p:sldId id="269" r:id="rId16"/>
    <p:sldId id="270" r:id="rId17"/>
    <p:sldId id="271" r:id="rId18"/>
    <p:sldId id="272" r:id="rId19"/>
    <p:sldId id="277" r:id="rId20"/>
    <p:sldId id="279" r:id="rId21"/>
    <p:sldId id="273" r:id="rId22"/>
    <p:sldId id="274" r:id="rId23"/>
    <p:sldId id="297" r:id="rId24"/>
    <p:sldId id="278" r:id="rId25"/>
    <p:sldId id="283" r:id="rId26"/>
    <p:sldId id="284" r:id="rId27"/>
    <p:sldId id="285" r:id="rId28"/>
    <p:sldId id="286" r:id="rId29"/>
    <p:sldId id="293" r:id="rId30"/>
    <p:sldId id="287" r:id="rId31"/>
    <p:sldId id="288" r:id="rId32"/>
    <p:sldId id="300" r:id="rId33"/>
    <p:sldId id="301" r:id="rId34"/>
    <p:sldId id="289" r:id="rId35"/>
    <p:sldId id="302" r:id="rId36"/>
    <p:sldId id="303" r:id="rId37"/>
    <p:sldId id="305" r:id="rId38"/>
    <p:sldId id="292" r:id="rId39"/>
    <p:sldId id="295" r:id="rId40"/>
    <p:sldId id="296" r:id="rId41"/>
    <p:sldId id="306" r:id="rId42"/>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28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Srednji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Srednji stil 2 - Isticanj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5FD59C-6CE4-4CB5-A873-DCD7C24624BB}" type="datetimeFigureOut">
              <a:rPr lang="hr-HR" smtClean="0"/>
              <a:t>26.5.2021.</a:t>
            </a:fld>
            <a:endParaRPr lang="hr-HR"/>
          </a:p>
        </p:txBody>
      </p:sp>
      <p:sp>
        <p:nvSpPr>
          <p:cNvPr id="4" name="Rezervirano mjesto slike slajd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6" name="Rezervirano mjesto podnožj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0DFECA-E91E-43DA-9689-FC9DD08E638D}" type="slidenum">
              <a:rPr lang="hr-HR" smtClean="0"/>
              <a:t>‹#›</a:t>
            </a:fld>
            <a:endParaRPr lang="hr-HR"/>
          </a:p>
        </p:txBody>
      </p:sp>
    </p:spTree>
    <p:extLst>
      <p:ext uri="{BB962C8B-B14F-4D97-AF65-F5344CB8AC3E}">
        <p14:creationId xmlns:p14="http://schemas.microsoft.com/office/powerpoint/2010/main" val="1801755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bg>
      <p:bgRef idx="1001">
        <a:schemeClr val="bg1"/>
      </p:bgRef>
    </p:bg>
    <p:spTree>
      <p:nvGrpSpPr>
        <p:cNvPr id="1" name=""/>
        <p:cNvGrpSpPr/>
        <p:nvPr/>
      </p:nvGrpSpPr>
      <p:grpSpPr>
        <a:xfrm>
          <a:off x="0" y="0"/>
          <a:ext cx="0" cy="0"/>
          <a:chOff x="0" y="0"/>
          <a:chExt cx="0" cy="0"/>
        </a:xfrm>
      </p:grpSpPr>
      <p:sp>
        <p:nvSpPr>
          <p:cNvPr id="8" name="Naslov 7"/>
          <p:cNvSpPr>
            <a:spLocks noGrp="1"/>
          </p:cNvSpPr>
          <p:nvPr>
            <p:ph type="ctrTitle"/>
          </p:nvPr>
        </p:nvSpPr>
        <p:spPr>
          <a:xfrm>
            <a:off x="2286000" y="3124200"/>
            <a:ext cx="6172200" cy="1894362"/>
          </a:xfrm>
        </p:spPr>
        <p:txBody>
          <a:bodyPr/>
          <a:lstStyle>
            <a:lvl1pPr>
              <a:defRPr b="1"/>
            </a:lvl1pPr>
          </a:lstStyle>
          <a:p>
            <a:r>
              <a:rPr kumimoji="0" lang="hr-HR" smtClean="0"/>
              <a:t>Kliknite da biste uredili stil naslova matrice</a:t>
            </a:r>
            <a:endParaRPr kumimoji="0" lang="en-US"/>
          </a:p>
        </p:txBody>
      </p:sp>
      <p:sp>
        <p:nvSpPr>
          <p:cNvPr id="9" name="Podnaslov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r-HR" smtClean="0"/>
              <a:t>Kliknite da biste uredili stil podnaslova matrice</a:t>
            </a:r>
            <a:endParaRPr kumimoji="0" lang="en-US"/>
          </a:p>
        </p:txBody>
      </p:sp>
      <p:sp>
        <p:nvSpPr>
          <p:cNvPr id="28" name="Rezervirano mjesto datuma 27"/>
          <p:cNvSpPr>
            <a:spLocks noGrp="1"/>
          </p:cNvSpPr>
          <p:nvPr>
            <p:ph type="dt" sz="half" idx="10"/>
          </p:nvPr>
        </p:nvSpPr>
        <p:spPr bwMode="auto">
          <a:xfrm rot="5400000">
            <a:off x="7764621" y="1174097"/>
            <a:ext cx="2286000" cy="381000"/>
          </a:xfrm>
        </p:spPr>
        <p:txBody>
          <a:bodyPr/>
          <a:lstStyle/>
          <a:p>
            <a:fld id="{403FDAA7-A96A-43CD-A1BA-0DC4C2FF6492}" type="datetime1">
              <a:rPr lang="hr-HR" smtClean="0"/>
              <a:t>26.5.2021.</a:t>
            </a:fld>
            <a:endParaRPr lang="hr-HR"/>
          </a:p>
        </p:txBody>
      </p:sp>
      <p:sp>
        <p:nvSpPr>
          <p:cNvPr id="17" name="Rezervirano mjesto podnožja 16"/>
          <p:cNvSpPr>
            <a:spLocks noGrp="1"/>
          </p:cNvSpPr>
          <p:nvPr>
            <p:ph type="ftr" sz="quarter" idx="11"/>
          </p:nvPr>
        </p:nvSpPr>
        <p:spPr bwMode="auto">
          <a:xfrm rot="5400000">
            <a:off x="7077269" y="4181669"/>
            <a:ext cx="3657600" cy="384048"/>
          </a:xfrm>
        </p:spPr>
        <p:txBody>
          <a:bodyPr/>
          <a:lstStyle/>
          <a:p>
            <a:endParaRPr lang="hr-HR"/>
          </a:p>
        </p:txBody>
      </p:sp>
      <p:sp>
        <p:nvSpPr>
          <p:cNvPr id="10" name="Pravokutni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avokutnik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Pravokutnik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Pravokutnik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avni poveznik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avni poveznik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Ravni poveznik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Ravni poveznik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Ravni poveznik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Ravni poveznik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Pravokutni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a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a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a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zervirano mjesto broja slajda 28"/>
          <p:cNvSpPr>
            <a:spLocks noGrp="1"/>
          </p:cNvSpPr>
          <p:nvPr>
            <p:ph type="sldNum" sz="quarter" idx="12"/>
          </p:nvPr>
        </p:nvSpPr>
        <p:spPr bwMode="auto">
          <a:xfrm>
            <a:off x="1325544" y="4928702"/>
            <a:ext cx="609600" cy="517524"/>
          </a:xfrm>
        </p:spPr>
        <p:txBody>
          <a:bodyPr/>
          <a:lstStyle/>
          <a:p>
            <a:fld id="{51AC688C-F0D1-4743-A1DA-A6688C0A2EF3}" type="slidenum">
              <a:rPr lang="hr-HR" smtClean="0"/>
              <a:pPr/>
              <a:t>‹#›</a:t>
            </a:fld>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smtClean="0"/>
              <a:t>Kliknite da biste uredili stil naslova matrice</a:t>
            </a:r>
            <a:endParaRPr kumimoji="0" lang="en-US"/>
          </a:p>
        </p:txBody>
      </p:sp>
      <p:sp>
        <p:nvSpPr>
          <p:cNvPr id="3" name="Rezervirano mjesto okomitog teksta 2"/>
          <p:cNvSpPr>
            <a:spLocks noGrp="1"/>
          </p:cNvSpPr>
          <p:nvPr>
            <p:ph type="body" orient="vert" idx="1"/>
          </p:nvPr>
        </p:nvSpPr>
        <p:spPr/>
        <p:txBody>
          <a:bodyPr vert="eaVert"/>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4" name="Rezervirano mjesto datuma 3"/>
          <p:cNvSpPr>
            <a:spLocks noGrp="1"/>
          </p:cNvSpPr>
          <p:nvPr>
            <p:ph type="dt" sz="half" idx="10"/>
          </p:nvPr>
        </p:nvSpPr>
        <p:spPr/>
        <p:txBody>
          <a:bodyPr/>
          <a:lstStyle/>
          <a:p>
            <a:fld id="{9159329C-0D66-425B-8D93-DFE05217140C}" type="datetime1">
              <a:rPr lang="hr-HR" smtClean="0"/>
              <a:t>26.5.2021.</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51AC688C-F0D1-4743-A1DA-A6688C0A2EF3}" type="slidenum">
              <a:rPr lang="hr-HR" smtClean="0"/>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629400" y="274639"/>
            <a:ext cx="1676400" cy="5851525"/>
          </a:xfrm>
        </p:spPr>
        <p:txBody>
          <a:bodyPr vert="eaVert"/>
          <a:lstStyle/>
          <a:p>
            <a:r>
              <a:rPr kumimoji="0" lang="hr-HR" smtClean="0"/>
              <a:t>Kliknite da biste uredili stil naslova matrice</a:t>
            </a:r>
            <a:endParaRPr kumimoji="0" lang="en-US"/>
          </a:p>
        </p:txBody>
      </p:sp>
      <p:sp>
        <p:nvSpPr>
          <p:cNvPr id="3" name="Rezervirano mjesto okomitog teksta 2"/>
          <p:cNvSpPr>
            <a:spLocks noGrp="1"/>
          </p:cNvSpPr>
          <p:nvPr>
            <p:ph type="body" orient="vert" idx="1"/>
          </p:nvPr>
        </p:nvSpPr>
        <p:spPr>
          <a:xfrm>
            <a:off x="457200" y="274638"/>
            <a:ext cx="6019800" cy="5851525"/>
          </a:xfrm>
        </p:spPr>
        <p:txBody>
          <a:bodyPr vert="eaVert"/>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4" name="Rezervirano mjesto datuma 3"/>
          <p:cNvSpPr>
            <a:spLocks noGrp="1"/>
          </p:cNvSpPr>
          <p:nvPr>
            <p:ph type="dt" sz="half" idx="10"/>
          </p:nvPr>
        </p:nvSpPr>
        <p:spPr/>
        <p:txBody>
          <a:bodyPr/>
          <a:lstStyle/>
          <a:p>
            <a:fld id="{D8A42A95-03B3-4BBC-B463-F3AF9700399D}" type="datetime1">
              <a:rPr lang="hr-HR" smtClean="0"/>
              <a:t>26.5.2021.</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51AC688C-F0D1-4743-A1DA-A6688C0A2EF3}" type="slidenum">
              <a:rPr lang="hr-HR" smtClean="0"/>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smtClean="0"/>
              <a:t>Kliknite da biste uredili stil naslova matrice</a:t>
            </a:r>
            <a:endParaRPr kumimoji="0" lang="en-US"/>
          </a:p>
        </p:txBody>
      </p:sp>
      <p:sp>
        <p:nvSpPr>
          <p:cNvPr id="8" name="Rezervirano mjesto sadržaja 7"/>
          <p:cNvSpPr>
            <a:spLocks noGrp="1"/>
          </p:cNvSpPr>
          <p:nvPr>
            <p:ph sz="quarter" idx="1"/>
          </p:nvPr>
        </p:nvSpPr>
        <p:spPr>
          <a:xfrm>
            <a:off x="457200" y="1600200"/>
            <a:ext cx="7467600" cy="4873752"/>
          </a:xfrm>
        </p:spPr>
        <p:txBody>
          <a:bodyPr/>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7" name="Rezervirano mjesto datuma 6"/>
          <p:cNvSpPr>
            <a:spLocks noGrp="1"/>
          </p:cNvSpPr>
          <p:nvPr>
            <p:ph type="dt" sz="half" idx="14"/>
          </p:nvPr>
        </p:nvSpPr>
        <p:spPr/>
        <p:txBody>
          <a:bodyPr rtlCol="0"/>
          <a:lstStyle/>
          <a:p>
            <a:fld id="{DE7A6D69-85E0-41F3-9D37-D5E643CC30F2}" type="datetime1">
              <a:rPr lang="hr-HR" smtClean="0"/>
              <a:t>26.5.2021.</a:t>
            </a:fld>
            <a:endParaRPr lang="hr-HR"/>
          </a:p>
        </p:txBody>
      </p:sp>
      <p:sp>
        <p:nvSpPr>
          <p:cNvPr id="9" name="Rezervirano mjesto broja slajda 8"/>
          <p:cNvSpPr>
            <a:spLocks noGrp="1"/>
          </p:cNvSpPr>
          <p:nvPr>
            <p:ph type="sldNum" sz="quarter" idx="15"/>
          </p:nvPr>
        </p:nvSpPr>
        <p:spPr/>
        <p:txBody>
          <a:bodyPr rtlCol="0"/>
          <a:lstStyle/>
          <a:p>
            <a:fld id="{51AC688C-F0D1-4743-A1DA-A6688C0A2EF3}" type="slidenum">
              <a:rPr lang="hr-HR" smtClean="0"/>
              <a:pPr/>
              <a:t>‹#›</a:t>
            </a:fld>
            <a:endParaRPr lang="hr-HR"/>
          </a:p>
        </p:txBody>
      </p:sp>
      <p:sp>
        <p:nvSpPr>
          <p:cNvPr id="10" name="Rezervirano mjesto podnožja 9"/>
          <p:cNvSpPr>
            <a:spLocks noGrp="1"/>
          </p:cNvSpPr>
          <p:nvPr>
            <p:ph type="ftr" sz="quarter" idx="16"/>
          </p:nvPr>
        </p:nvSpPr>
        <p:spPr/>
        <p:txBody>
          <a:bodyPr rtlCol="0"/>
          <a:lstStyle/>
          <a:p>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odjeljka">
    <p:bg>
      <p:bgRef idx="1001">
        <a:schemeClr val="bg2"/>
      </p:bgRef>
    </p:bg>
    <p:spTree>
      <p:nvGrpSpPr>
        <p:cNvPr id="1" name=""/>
        <p:cNvGrpSpPr/>
        <p:nvPr/>
      </p:nvGrpSpPr>
      <p:grpSpPr>
        <a:xfrm>
          <a:off x="0" y="0"/>
          <a:ext cx="0" cy="0"/>
          <a:chOff x="0" y="0"/>
          <a:chExt cx="0" cy="0"/>
        </a:xfrm>
      </p:grpSpPr>
      <p:sp>
        <p:nvSpPr>
          <p:cNvPr id="2" name="Naslov 1"/>
          <p:cNvSpPr>
            <a:spLocks noGrp="1"/>
          </p:cNvSpPr>
          <p:nvPr>
            <p:ph type="title"/>
          </p:nvPr>
        </p:nvSpPr>
        <p:spPr>
          <a:xfrm>
            <a:off x="2286000" y="2895600"/>
            <a:ext cx="6172200" cy="2053590"/>
          </a:xfrm>
        </p:spPr>
        <p:txBody>
          <a:bodyPr/>
          <a:lstStyle>
            <a:lvl1pPr algn="l">
              <a:buNone/>
              <a:defRPr sz="3000" b="1" cap="small" baseline="0"/>
            </a:lvl1pPr>
          </a:lstStyle>
          <a:p>
            <a:r>
              <a:rPr kumimoji="0" lang="hr-HR" smtClean="0"/>
              <a:t>Kliknite da biste uredili stil naslova matrice</a:t>
            </a:r>
            <a:endParaRPr kumimoji="0" lang="en-US"/>
          </a:p>
        </p:txBody>
      </p:sp>
      <p:sp>
        <p:nvSpPr>
          <p:cNvPr id="3" name="Rezervirano mjesto teksta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r-HR" smtClean="0"/>
              <a:t>Kliknite da biste uredili stilove teksta matrice</a:t>
            </a:r>
          </a:p>
        </p:txBody>
      </p:sp>
      <p:sp>
        <p:nvSpPr>
          <p:cNvPr id="4" name="Rezervirano mjesto datuma 3"/>
          <p:cNvSpPr>
            <a:spLocks noGrp="1"/>
          </p:cNvSpPr>
          <p:nvPr>
            <p:ph type="dt" sz="half" idx="10"/>
          </p:nvPr>
        </p:nvSpPr>
        <p:spPr bwMode="auto">
          <a:xfrm rot="5400000">
            <a:off x="7763256" y="1170432"/>
            <a:ext cx="2286000" cy="381000"/>
          </a:xfrm>
        </p:spPr>
        <p:txBody>
          <a:bodyPr/>
          <a:lstStyle/>
          <a:p>
            <a:fld id="{A08C4FFD-884D-46EB-AE5D-9E19E18A3E18}" type="datetime1">
              <a:rPr lang="hr-HR" smtClean="0"/>
              <a:t>26.5.2021.</a:t>
            </a:fld>
            <a:endParaRPr lang="hr-HR"/>
          </a:p>
        </p:txBody>
      </p:sp>
      <p:sp>
        <p:nvSpPr>
          <p:cNvPr id="5" name="Rezervirano mjesto podnožja 4"/>
          <p:cNvSpPr>
            <a:spLocks noGrp="1"/>
          </p:cNvSpPr>
          <p:nvPr>
            <p:ph type="ftr" sz="quarter" idx="11"/>
          </p:nvPr>
        </p:nvSpPr>
        <p:spPr bwMode="auto">
          <a:xfrm rot="5400000">
            <a:off x="7077456" y="4178808"/>
            <a:ext cx="3657600" cy="384048"/>
          </a:xfrm>
        </p:spPr>
        <p:txBody>
          <a:bodyPr/>
          <a:lstStyle/>
          <a:p>
            <a:endParaRPr lang="hr-HR"/>
          </a:p>
        </p:txBody>
      </p:sp>
      <p:sp>
        <p:nvSpPr>
          <p:cNvPr id="9" name="Pravokutni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avokutnik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avokutnik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avokutnik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avni poveznik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avni poveznik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Ravni poveznik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Ravni poveznik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Ravni poveznik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Pravokutni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a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a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a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avni poveznik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Rezervirano mjesto broja slajda 5"/>
          <p:cNvSpPr>
            <a:spLocks noGrp="1"/>
          </p:cNvSpPr>
          <p:nvPr>
            <p:ph type="sldNum" sz="quarter" idx="12"/>
          </p:nvPr>
        </p:nvSpPr>
        <p:spPr bwMode="auto">
          <a:xfrm>
            <a:off x="1340616" y="4928702"/>
            <a:ext cx="609600" cy="517524"/>
          </a:xfrm>
        </p:spPr>
        <p:txBody>
          <a:bodyPr/>
          <a:lstStyle/>
          <a:p>
            <a:fld id="{51AC688C-F0D1-4743-A1DA-A6688C0A2EF3}" type="slidenum">
              <a:rPr lang="hr-HR" smtClean="0"/>
              <a:pPr/>
              <a:t>‹#›</a:t>
            </a:fld>
            <a:endParaRPr lang="hr-H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smtClean="0"/>
              <a:t>Kliknite da biste uredili stil naslova matrice</a:t>
            </a:r>
            <a:endParaRPr kumimoji="0" lang="en-US"/>
          </a:p>
        </p:txBody>
      </p:sp>
      <p:sp>
        <p:nvSpPr>
          <p:cNvPr id="5" name="Rezervirano mjesto datuma 4"/>
          <p:cNvSpPr>
            <a:spLocks noGrp="1"/>
          </p:cNvSpPr>
          <p:nvPr>
            <p:ph type="dt" sz="half" idx="10"/>
          </p:nvPr>
        </p:nvSpPr>
        <p:spPr/>
        <p:txBody>
          <a:bodyPr/>
          <a:lstStyle/>
          <a:p>
            <a:fld id="{DE89BA1C-24D9-4BB4-B70E-863F84F6D9FA}" type="datetime1">
              <a:rPr lang="hr-HR" smtClean="0"/>
              <a:t>26.5.2021.</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51AC688C-F0D1-4743-A1DA-A6688C0A2EF3}" type="slidenum">
              <a:rPr lang="hr-HR" smtClean="0"/>
              <a:pPr/>
              <a:t>‹#›</a:t>
            </a:fld>
            <a:endParaRPr lang="hr-HR"/>
          </a:p>
        </p:txBody>
      </p:sp>
      <p:sp>
        <p:nvSpPr>
          <p:cNvPr id="9" name="Rezervirano mjesto sadržaja 8"/>
          <p:cNvSpPr>
            <a:spLocks noGrp="1"/>
          </p:cNvSpPr>
          <p:nvPr>
            <p:ph sz="quarter" idx="1"/>
          </p:nvPr>
        </p:nvSpPr>
        <p:spPr>
          <a:xfrm>
            <a:off x="457200" y="1600200"/>
            <a:ext cx="3657600" cy="4572000"/>
          </a:xfrm>
        </p:spPr>
        <p:txBody>
          <a:bodyPr/>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11" name="Rezervirano mjesto sadržaja 10"/>
          <p:cNvSpPr>
            <a:spLocks noGrp="1"/>
          </p:cNvSpPr>
          <p:nvPr>
            <p:ph sz="quarter" idx="2"/>
          </p:nvPr>
        </p:nvSpPr>
        <p:spPr>
          <a:xfrm>
            <a:off x="4270248" y="1600200"/>
            <a:ext cx="3657600" cy="4572000"/>
          </a:xfrm>
        </p:spPr>
        <p:txBody>
          <a:bodyPr/>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7543800" cy="1143000"/>
          </a:xfrm>
        </p:spPr>
        <p:txBody>
          <a:bodyPr anchor="b"/>
          <a:lstStyle>
            <a:lvl1pPr>
              <a:defRPr/>
            </a:lvl1pPr>
          </a:lstStyle>
          <a:p>
            <a:r>
              <a:rPr kumimoji="0" lang="hr-HR" smtClean="0"/>
              <a:t>Kliknite da biste uredili stil naslova matrice</a:t>
            </a:r>
            <a:endParaRPr kumimoji="0" lang="en-US"/>
          </a:p>
        </p:txBody>
      </p:sp>
      <p:sp>
        <p:nvSpPr>
          <p:cNvPr id="7" name="Rezervirano mjesto datuma 6"/>
          <p:cNvSpPr>
            <a:spLocks noGrp="1"/>
          </p:cNvSpPr>
          <p:nvPr>
            <p:ph type="dt" sz="half" idx="10"/>
          </p:nvPr>
        </p:nvSpPr>
        <p:spPr/>
        <p:txBody>
          <a:bodyPr/>
          <a:lstStyle/>
          <a:p>
            <a:fld id="{74A502E2-1B9B-427E-9E31-D542730B3E55}" type="datetime1">
              <a:rPr lang="hr-HR" smtClean="0"/>
              <a:t>26.5.2021.</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51AC688C-F0D1-4743-A1DA-A6688C0A2EF3}" type="slidenum">
              <a:rPr lang="hr-HR" smtClean="0"/>
              <a:pPr/>
              <a:t>‹#›</a:t>
            </a:fld>
            <a:endParaRPr lang="hr-HR"/>
          </a:p>
        </p:txBody>
      </p:sp>
      <p:sp>
        <p:nvSpPr>
          <p:cNvPr id="11" name="Rezervirano mjesto sadržaja 10"/>
          <p:cNvSpPr>
            <a:spLocks noGrp="1"/>
          </p:cNvSpPr>
          <p:nvPr>
            <p:ph sz="quarter" idx="2"/>
          </p:nvPr>
        </p:nvSpPr>
        <p:spPr>
          <a:xfrm>
            <a:off x="457200" y="2362200"/>
            <a:ext cx="3657600" cy="3886200"/>
          </a:xfrm>
        </p:spPr>
        <p:txBody>
          <a:bodyPr/>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13" name="Rezervirano mjesto sadržaja 12"/>
          <p:cNvSpPr>
            <a:spLocks noGrp="1"/>
          </p:cNvSpPr>
          <p:nvPr>
            <p:ph sz="quarter" idx="4"/>
          </p:nvPr>
        </p:nvSpPr>
        <p:spPr>
          <a:xfrm>
            <a:off x="4371975" y="2362200"/>
            <a:ext cx="3657600" cy="3886200"/>
          </a:xfrm>
        </p:spPr>
        <p:txBody>
          <a:bodyPr/>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12" name="Rezervirano mjesto teksta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hr-HR" smtClean="0"/>
              <a:t>Kliknite da biste uredili stilove teksta matrice</a:t>
            </a:r>
          </a:p>
        </p:txBody>
      </p:sp>
      <p:sp>
        <p:nvSpPr>
          <p:cNvPr id="14" name="Rezervirano mjesto teksta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hr-HR" smtClean="0"/>
              <a:t>Kliknite da biste uredili stilove teksta matrice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smtClean="0"/>
              <a:t>Kliknite da biste uredili stil naslova matrice</a:t>
            </a:r>
            <a:endParaRPr kumimoji="0" lang="en-US"/>
          </a:p>
        </p:txBody>
      </p:sp>
      <p:sp>
        <p:nvSpPr>
          <p:cNvPr id="6" name="Rezervirano mjesto datuma 5"/>
          <p:cNvSpPr>
            <a:spLocks noGrp="1"/>
          </p:cNvSpPr>
          <p:nvPr>
            <p:ph type="dt" sz="half" idx="10"/>
          </p:nvPr>
        </p:nvSpPr>
        <p:spPr/>
        <p:txBody>
          <a:bodyPr rtlCol="0"/>
          <a:lstStyle/>
          <a:p>
            <a:fld id="{22D743B5-7DF2-49EE-A9E6-0C5CDC597002}" type="datetime1">
              <a:rPr lang="hr-HR" smtClean="0"/>
              <a:t>26.5.2021.</a:t>
            </a:fld>
            <a:endParaRPr lang="hr-HR"/>
          </a:p>
        </p:txBody>
      </p:sp>
      <p:sp>
        <p:nvSpPr>
          <p:cNvPr id="7" name="Rezervirano mjesto broja slajda 6"/>
          <p:cNvSpPr>
            <a:spLocks noGrp="1"/>
          </p:cNvSpPr>
          <p:nvPr>
            <p:ph type="sldNum" sz="quarter" idx="11"/>
          </p:nvPr>
        </p:nvSpPr>
        <p:spPr/>
        <p:txBody>
          <a:bodyPr rtlCol="0"/>
          <a:lstStyle/>
          <a:p>
            <a:fld id="{51AC688C-F0D1-4743-A1DA-A6688C0A2EF3}" type="slidenum">
              <a:rPr lang="hr-HR" smtClean="0"/>
              <a:pPr/>
              <a:t>‹#›</a:t>
            </a:fld>
            <a:endParaRPr lang="hr-HR"/>
          </a:p>
        </p:txBody>
      </p:sp>
      <p:sp>
        <p:nvSpPr>
          <p:cNvPr id="8" name="Rezervirano mjesto podnožja 7"/>
          <p:cNvSpPr>
            <a:spLocks noGrp="1"/>
          </p:cNvSpPr>
          <p:nvPr>
            <p:ph type="ftr" sz="quarter" idx="12"/>
          </p:nvPr>
        </p:nvSpPr>
        <p:spPr/>
        <p:txBody>
          <a:bodyPr rtlCol="0"/>
          <a:lstStyle/>
          <a:p>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4D615EAA-709C-45C0-8AAA-6D2C55320951}" type="datetime1">
              <a:rPr lang="hr-HR" smtClean="0"/>
              <a:t>26.5.2021.</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51AC688C-F0D1-4743-A1DA-A6688C0A2EF3}" type="slidenum">
              <a:rPr lang="hr-HR" smtClean="0"/>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bg>
      <p:bgRef idx="1001">
        <a:schemeClr val="bg1"/>
      </p:bgRef>
    </p:bg>
    <p:spTree>
      <p:nvGrpSpPr>
        <p:cNvPr id="1" name=""/>
        <p:cNvGrpSpPr/>
        <p:nvPr/>
      </p:nvGrpSpPr>
      <p:grpSpPr>
        <a:xfrm>
          <a:off x="0" y="0"/>
          <a:ext cx="0" cy="0"/>
          <a:chOff x="0" y="0"/>
          <a:chExt cx="0" cy="0"/>
        </a:xfrm>
      </p:grpSpPr>
      <p:sp>
        <p:nvSpPr>
          <p:cNvPr id="10" name="Ravni poveznik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Naslov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hr-HR" smtClean="0"/>
              <a:t>Kliknite da biste uredili stil naslova matrice</a:t>
            </a:r>
            <a:endParaRPr kumimoji="0" lang="en-US"/>
          </a:p>
        </p:txBody>
      </p:sp>
      <p:sp>
        <p:nvSpPr>
          <p:cNvPr id="3" name="Rezervirano mjesto teksta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hr-HR" smtClean="0"/>
              <a:t>Kliknite da biste uredili stilove teksta matrice</a:t>
            </a:r>
          </a:p>
        </p:txBody>
      </p:sp>
      <p:sp>
        <p:nvSpPr>
          <p:cNvPr id="8" name="Ravni poveznik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Ravni poveznik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Ravni poveznik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ravokutni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avni poveznik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a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zervirano mjesto sadržaja 17"/>
          <p:cNvSpPr>
            <a:spLocks noGrp="1"/>
          </p:cNvSpPr>
          <p:nvPr>
            <p:ph sz="quarter" idx="1"/>
          </p:nvPr>
        </p:nvSpPr>
        <p:spPr>
          <a:xfrm>
            <a:off x="304800" y="274320"/>
            <a:ext cx="5638800" cy="6327648"/>
          </a:xfrm>
        </p:spPr>
        <p:txBody>
          <a:bodyPr/>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21" name="Rezervirano mjesto datuma 20"/>
          <p:cNvSpPr>
            <a:spLocks noGrp="1"/>
          </p:cNvSpPr>
          <p:nvPr>
            <p:ph type="dt" sz="half" idx="14"/>
          </p:nvPr>
        </p:nvSpPr>
        <p:spPr/>
        <p:txBody>
          <a:bodyPr rtlCol="0"/>
          <a:lstStyle/>
          <a:p>
            <a:fld id="{DB7A371E-8710-4A5B-9744-5C71B03DB64A}" type="datetime1">
              <a:rPr lang="hr-HR" smtClean="0"/>
              <a:t>26.5.2021.</a:t>
            </a:fld>
            <a:endParaRPr lang="hr-HR"/>
          </a:p>
        </p:txBody>
      </p:sp>
      <p:sp>
        <p:nvSpPr>
          <p:cNvPr id="22" name="Rezervirano mjesto broja slajda 21"/>
          <p:cNvSpPr>
            <a:spLocks noGrp="1"/>
          </p:cNvSpPr>
          <p:nvPr>
            <p:ph type="sldNum" sz="quarter" idx="15"/>
          </p:nvPr>
        </p:nvSpPr>
        <p:spPr/>
        <p:txBody>
          <a:bodyPr rtlCol="0"/>
          <a:lstStyle/>
          <a:p>
            <a:fld id="{51AC688C-F0D1-4743-A1DA-A6688C0A2EF3}" type="slidenum">
              <a:rPr lang="hr-HR" smtClean="0"/>
              <a:pPr/>
              <a:t>‹#›</a:t>
            </a:fld>
            <a:endParaRPr lang="hr-HR"/>
          </a:p>
        </p:txBody>
      </p:sp>
      <p:sp>
        <p:nvSpPr>
          <p:cNvPr id="23" name="Rezervirano mjesto podnožja 22"/>
          <p:cNvSpPr>
            <a:spLocks noGrp="1"/>
          </p:cNvSpPr>
          <p:nvPr>
            <p:ph type="ftr" sz="quarter" idx="16"/>
          </p:nvPr>
        </p:nvSpPr>
        <p:spPr/>
        <p:txBody>
          <a:bodyPr rtlCol="0"/>
          <a:lstStyle/>
          <a:p>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sp>
        <p:nvSpPr>
          <p:cNvPr id="9" name="Ravni poveznik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a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Naslov 1"/>
          <p:cNvSpPr>
            <a:spLocks noGrp="1"/>
          </p:cNvSpPr>
          <p:nvPr>
            <p:ph type="title"/>
          </p:nvPr>
        </p:nvSpPr>
        <p:spPr>
          <a:xfrm rot="5400000">
            <a:off x="3350133" y="3200400"/>
            <a:ext cx="6309360" cy="457200"/>
          </a:xfrm>
        </p:spPr>
        <p:txBody>
          <a:bodyPr anchor="b"/>
          <a:lstStyle>
            <a:lvl1pPr algn="l">
              <a:buNone/>
              <a:defRPr sz="2000" b="1"/>
            </a:lvl1pPr>
          </a:lstStyle>
          <a:p>
            <a:r>
              <a:rPr kumimoji="0" lang="hr-HR" smtClean="0"/>
              <a:t>Kliknite da biste uredili stil naslova matrice</a:t>
            </a:r>
            <a:endParaRPr kumimoji="0" lang="en-US"/>
          </a:p>
        </p:txBody>
      </p:sp>
      <p:sp>
        <p:nvSpPr>
          <p:cNvPr id="3" name="Rezervirano mjesto slik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hr-HR" smtClean="0"/>
              <a:t>Pritisnite ikonu za dodavanje slike</a:t>
            </a:r>
            <a:endParaRPr kumimoji="0" lang="en-US" dirty="0"/>
          </a:p>
        </p:txBody>
      </p:sp>
      <p:sp>
        <p:nvSpPr>
          <p:cNvPr id="4" name="Rezervirano mjesto teksta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hr-HR" smtClean="0"/>
              <a:t>Kliknite da biste uredili stilove teksta matrice</a:t>
            </a:r>
          </a:p>
        </p:txBody>
      </p:sp>
      <p:sp>
        <p:nvSpPr>
          <p:cNvPr id="10" name="Ravni poveznik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Pravokutnik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avni poveznik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Ravni poveznik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Ravni poveznik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Rezervirano mjesto datuma 16"/>
          <p:cNvSpPr>
            <a:spLocks noGrp="1"/>
          </p:cNvSpPr>
          <p:nvPr>
            <p:ph type="dt" sz="half" idx="10"/>
          </p:nvPr>
        </p:nvSpPr>
        <p:spPr/>
        <p:txBody>
          <a:bodyPr rtlCol="0"/>
          <a:lstStyle/>
          <a:p>
            <a:fld id="{72952CD1-6F3A-4FD8-BD5B-DD0946720B45}" type="datetime1">
              <a:rPr lang="hr-HR" smtClean="0"/>
              <a:t>26.5.2021.</a:t>
            </a:fld>
            <a:endParaRPr lang="hr-HR"/>
          </a:p>
        </p:txBody>
      </p:sp>
      <p:sp>
        <p:nvSpPr>
          <p:cNvPr id="18" name="Rezervirano mjesto broja slajda 17"/>
          <p:cNvSpPr>
            <a:spLocks noGrp="1"/>
          </p:cNvSpPr>
          <p:nvPr>
            <p:ph type="sldNum" sz="quarter" idx="11"/>
          </p:nvPr>
        </p:nvSpPr>
        <p:spPr/>
        <p:txBody>
          <a:bodyPr rtlCol="0"/>
          <a:lstStyle/>
          <a:p>
            <a:fld id="{51AC688C-F0D1-4743-A1DA-A6688C0A2EF3}" type="slidenum">
              <a:rPr lang="hr-HR" smtClean="0"/>
              <a:pPr/>
              <a:t>‹#›</a:t>
            </a:fld>
            <a:endParaRPr lang="hr-HR"/>
          </a:p>
        </p:txBody>
      </p:sp>
      <p:sp>
        <p:nvSpPr>
          <p:cNvPr id="21" name="Rezervirano mjesto podnožja 20"/>
          <p:cNvSpPr>
            <a:spLocks noGrp="1"/>
          </p:cNvSpPr>
          <p:nvPr>
            <p:ph type="ftr" sz="quarter" idx="12"/>
          </p:nvPr>
        </p:nvSpPr>
        <p:spPr/>
        <p:txBody>
          <a:bodyPr rtlCol="0"/>
          <a:lstStyle/>
          <a:p>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Ravni poveznik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Rezervirano mjesto naslova 21"/>
          <p:cNvSpPr>
            <a:spLocks noGrp="1"/>
          </p:cNvSpPr>
          <p:nvPr>
            <p:ph type="title"/>
          </p:nvPr>
        </p:nvSpPr>
        <p:spPr>
          <a:xfrm>
            <a:off x="457200" y="274638"/>
            <a:ext cx="7467600" cy="1143000"/>
          </a:xfrm>
          <a:prstGeom prst="rect">
            <a:avLst/>
          </a:prstGeom>
        </p:spPr>
        <p:txBody>
          <a:bodyPr vert="horz" anchor="b">
            <a:normAutofit/>
          </a:bodyPr>
          <a:lstStyle/>
          <a:p>
            <a:r>
              <a:rPr kumimoji="0" lang="hr-HR" smtClean="0"/>
              <a:t>Kliknite da biste uredili stil naslova matrice</a:t>
            </a:r>
            <a:endParaRPr kumimoji="0" lang="en-US"/>
          </a:p>
        </p:txBody>
      </p:sp>
      <p:sp>
        <p:nvSpPr>
          <p:cNvPr id="13" name="Rezervirano mjesto teksta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hr-HR" smtClean="0"/>
              <a:t>Kliknite da biste uredili stilove teksta matrice</a:t>
            </a:r>
          </a:p>
          <a:p>
            <a:pPr lvl="1" eaLnBrk="1" latinLnBrk="0" hangingPunct="1"/>
            <a:r>
              <a:rPr kumimoji="0" lang="hr-HR" smtClean="0"/>
              <a:t>Druga razina</a:t>
            </a:r>
          </a:p>
          <a:p>
            <a:pPr lvl="2" eaLnBrk="1" latinLnBrk="0" hangingPunct="1"/>
            <a:r>
              <a:rPr kumimoji="0" lang="hr-HR" smtClean="0"/>
              <a:t>Treća razina</a:t>
            </a:r>
          </a:p>
          <a:p>
            <a:pPr lvl="3" eaLnBrk="1" latinLnBrk="0" hangingPunct="1"/>
            <a:r>
              <a:rPr kumimoji="0" lang="hr-HR" smtClean="0"/>
              <a:t>Četvrta razina</a:t>
            </a:r>
          </a:p>
          <a:p>
            <a:pPr lvl="4" eaLnBrk="1" latinLnBrk="0" hangingPunct="1"/>
            <a:r>
              <a:rPr kumimoji="0" lang="hr-HR" smtClean="0"/>
              <a:t>Peta razina</a:t>
            </a:r>
            <a:endParaRPr kumimoji="0" lang="en-US"/>
          </a:p>
        </p:txBody>
      </p:sp>
      <p:sp>
        <p:nvSpPr>
          <p:cNvPr id="14" name="Rezervirano mjesto datum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F8C6CA5-36A8-446A-87EF-5ED1DA00EF91}" type="datetime1">
              <a:rPr lang="hr-HR" smtClean="0"/>
              <a:t>26.5.2021.</a:t>
            </a:fld>
            <a:endParaRPr lang="hr-HR"/>
          </a:p>
        </p:txBody>
      </p:sp>
      <p:sp>
        <p:nvSpPr>
          <p:cNvPr id="3" name="Rezervirano mjesto podnožja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hr-HR"/>
          </a:p>
        </p:txBody>
      </p:sp>
      <p:sp>
        <p:nvSpPr>
          <p:cNvPr id="7" name="Ravni poveznik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Ravni poveznik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Pravokutni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avni poveznik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a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Rezervirano mjesto broja slajda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1AC688C-F0D1-4743-A1DA-A6688C0A2EF3}" type="slidenum">
              <a:rPr lang="hr-HR" smtClean="0"/>
              <a:pPr/>
              <a:t>‹#›</a:t>
            </a:fld>
            <a:endParaRPr lang="hr-H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srednja.hr/srednja-kalkulator/"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upisi.hr/"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www.upisi.hr/"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www.upisi.hr/"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2411760" y="1556792"/>
            <a:ext cx="6172200" cy="1894362"/>
          </a:xfrm>
        </p:spPr>
        <p:txBody>
          <a:bodyPr>
            <a:noAutofit/>
          </a:bodyPr>
          <a:lstStyle/>
          <a:p>
            <a:pPr algn="ctr"/>
            <a:r>
              <a:rPr lang="hr-HR" sz="4800" dirty="0" smtClean="0"/>
              <a:t>UpisI u srednju školu</a:t>
            </a:r>
            <a:endParaRPr lang="hr-HR" sz="4800" dirty="0"/>
          </a:p>
        </p:txBody>
      </p:sp>
      <p:sp>
        <p:nvSpPr>
          <p:cNvPr id="3" name="Podnaslov 2"/>
          <p:cNvSpPr>
            <a:spLocks noGrp="1"/>
          </p:cNvSpPr>
          <p:nvPr>
            <p:ph type="subTitle" idx="1"/>
          </p:nvPr>
        </p:nvSpPr>
        <p:spPr/>
        <p:txBody>
          <a:bodyPr/>
          <a:lstStyle/>
          <a:p>
            <a:pPr algn="r"/>
            <a:r>
              <a:rPr lang="hr-HR" dirty="0"/>
              <a:t>OŠ Donja Stubica</a:t>
            </a:r>
          </a:p>
          <a:p>
            <a:pPr algn="r"/>
            <a:r>
              <a:rPr lang="hr-HR" dirty="0" smtClean="0"/>
              <a:t> 2021.</a:t>
            </a:r>
            <a:endParaRPr lang="hr-HR" dirty="0"/>
          </a:p>
          <a:p>
            <a:endParaRPr lang="hr-HR" dirty="0"/>
          </a:p>
        </p:txBody>
      </p:sp>
      <p:sp>
        <p:nvSpPr>
          <p:cNvPr id="4" name="Rezervirano mjesto broja slajda 3"/>
          <p:cNvSpPr>
            <a:spLocks noGrp="1"/>
          </p:cNvSpPr>
          <p:nvPr>
            <p:ph type="sldNum" sz="quarter" idx="12"/>
          </p:nvPr>
        </p:nvSpPr>
        <p:spPr/>
        <p:txBody>
          <a:bodyPr/>
          <a:lstStyle/>
          <a:p>
            <a:fld id="{51AC688C-F0D1-4743-A1DA-A6688C0A2EF3}" type="slidenum">
              <a:rPr lang="hr-HR" smtClean="0"/>
              <a:pPr/>
              <a:t>1</a:t>
            </a:fld>
            <a:endParaRPr lang="hr-HR"/>
          </a:p>
        </p:txBody>
      </p:sp>
    </p:spTree>
    <p:extLst>
      <p:ext uri="{BB962C8B-B14F-4D97-AF65-F5344CB8AC3E}">
        <p14:creationId xmlns:p14="http://schemas.microsoft.com/office/powerpoint/2010/main" val="7120282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14282" y="142852"/>
            <a:ext cx="7467600" cy="1143000"/>
          </a:xfrm>
        </p:spPr>
        <p:txBody>
          <a:bodyPr>
            <a:normAutofit/>
          </a:bodyPr>
          <a:lstStyle/>
          <a:p>
            <a:r>
              <a:rPr lang="hr-HR" b="1" dirty="0" smtClean="0"/>
              <a:t>DODATNI ELEMENT VREDNOVANJA KANDIDATA</a:t>
            </a:r>
            <a:endParaRPr lang="hr-HR" b="1" dirty="0"/>
          </a:p>
        </p:txBody>
      </p:sp>
      <p:sp>
        <p:nvSpPr>
          <p:cNvPr id="3" name="Rezervirano mjesto sadržaja 2"/>
          <p:cNvSpPr>
            <a:spLocks noGrp="1"/>
          </p:cNvSpPr>
          <p:nvPr>
            <p:ph sz="quarter" idx="1"/>
          </p:nvPr>
        </p:nvSpPr>
        <p:spPr/>
        <p:txBody>
          <a:bodyPr>
            <a:normAutofit fontScale="85000" lnSpcReduction="10000"/>
          </a:bodyPr>
          <a:lstStyle/>
          <a:p>
            <a:pPr marL="0" indent="0">
              <a:buNone/>
            </a:pPr>
            <a:r>
              <a:rPr lang="hr-HR" sz="3100" dirty="0"/>
              <a:t>Vrednovanje uspjeha radi upisa u </a:t>
            </a:r>
            <a:r>
              <a:rPr lang="hr-HR" sz="3100" dirty="0" smtClean="0"/>
              <a:t/>
            </a:r>
            <a:br>
              <a:rPr lang="hr-HR" sz="3100" dirty="0" smtClean="0"/>
            </a:br>
            <a:r>
              <a:rPr lang="hr-HR" sz="3100" b="1" dirty="0" smtClean="0"/>
              <a:t>programe </a:t>
            </a:r>
            <a:r>
              <a:rPr lang="hr-HR" sz="3100" b="1" dirty="0"/>
              <a:t>likovne umjetnosti i dizajna </a:t>
            </a:r>
            <a:endParaRPr lang="hr-HR" sz="3100" b="1" dirty="0" smtClean="0"/>
          </a:p>
          <a:p>
            <a:pPr marL="0" indent="0">
              <a:buNone/>
            </a:pPr>
            <a:endParaRPr lang="hr-HR" sz="2600" dirty="0"/>
          </a:p>
          <a:p>
            <a:r>
              <a:rPr lang="hr-HR" sz="2800" dirty="0">
                <a:latin typeface="+mj-lt"/>
              </a:rPr>
              <a:t>P</a:t>
            </a:r>
            <a:r>
              <a:rPr lang="hr-HR" sz="2800" dirty="0" smtClean="0">
                <a:latin typeface="+mj-lt"/>
              </a:rPr>
              <a:t>rovjerava </a:t>
            </a:r>
            <a:r>
              <a:rPr lang="hr-HR" sz="2800" dirty="0">
                <a:latin typeface="+mj-lt"/>
              </a:rPr>
              <a:t>se </a:t>
            </a:r>
            <a:r>
              <a:rPr lang="hr-HR" sz="2800" dirty="0" smtClean="0">
                <a:latin typeface="+mj-lt"/>
              </a:rPr>
              <a:t>darovitost </a:t>
            </a:r>
            <a:r>
              <a:rPr lang="hr-HR" sz="2800" dirty="0">
                <a:latin typeface="+mj-lt"/>
              </a:rPr>
              <a:t>za likovno izražavanje crtanjem olovkom ili ugljenom te slikanjem (tempera, gvaš ili akvarel). </a:t>
            </a:r>
            <a:r>
              <a:rPr lang="hr-HR" sz="2800" dirty="0" err="1" smtClean="0">
                <a:latin typeface="+mj-lt"/>
              </a:rPr>
              <a:t>Max</a:t>
            </a:r>
            <a:r>
              <a:rPr lang="hr-HR" sz="2800" dirty="0" smtClean="0">
                <a:latin typeface="+mj-lt"/>
              </a:rPr>
              <a:t> 120 bodova, minimalni </a:t>
            </a:r>
            <a:r>
              <a:rPr lang="hr-HR" sz="2800" dirty="0">
                <a:latin typeface="+mj-lt"/>
              </a:rPr>
              <a:t>bodovni </a:t>
            </a:r>
            <a:r>
              <a:rPr lang="hr-HR" sz="2800" dirty="0" smtClean="0">
                <a:latin typeface="+mj-lt"/>
              </a:rPr>
              <a:t>prag je 70 </a:t>
            </a:r>
            <a:r>
              <a:rPr lang="hr-HR" sz="2800" dirty="0">
                <a:latin typeface="+mj-lt"/>
              </a:rPr>
              <a:t>bodova. </a:t>
            </a:r>
            <a:endParaRPr lang="hr-HR" sz="2800" dirty="0" smtClean="0">
              <a:latin typeface="+mj-lt"/>
            </a:endParaRPr>
          </a:p>
          <a:p>
            <a:endParaRPr lang="hr-HR" sz="2800" dirty="0">
              <a:latin typeface="+mj-lt"/>
            </a:endParaRPr>
          </a:p>
          <a:p>
            <a:r>
              <a:rPr lang="vi-VN" sz="2400" dirty="0" smtClean="0">
                <a:latin typeface="+mj-lt"/>
              </a:rPr>
              <a:t>Konačna </a:t>
            </a:r>
            <a:r>
              <a:rPr lang="vi-VN" sz="2400" dirty="0">
                <a:latin typeface="+mj-lt"/>
              </a:rPr>
              <a:t>ljestvica poretka kandidata utvrđuje se zbrajanjem bodova dobivenih provjerom darovitosti za likovno izražavanje </a:t>
            </a:r>
            <a:r>
              <a:rPr lang="hr-HR" sz="2400" dirty="0" smtClean="0">
                <a:latin typeface="+mj-lt"/>
              </a:rPr>
              <a:t>+ </a:t>
            </a:r>
            <a:r>
              <a:rPr lang="vi-VN" sz="2400" dirty="0" smtClean="0">
                <a:latin typeface="+mj-lt"/>
              </a:rPr>
              <a:t>zajedničkog</a:t>
            </a:r>
            <a:r>
              <a:rPr lang="vi-VN" sz="2400" dirty="0">
                <a:latin typeface="+mj-lt"/>
              </a:rPr>
              <a:t>, dodatnog i posebnog elementa vrednovanja. </a:t>
            </a:r>
          </a:p>
          <a:p>
            <a:r>
              <a:rPr lang="hr-HR" sz="2400" dirty="0" smtClean="0">
                <a:latin typeface="+mj-lt"/>
              </a:rPr>
              <a:t>Ako </a:t>
            </a:r>
            <a:r>
              <a:rPr lang="hr-HR" sz="2400" dirty="0">
                <a:latin typeface="+mj-lt"/>
              </a:rPr>
              <a:t>dva ili više kandidata imaju isti ukupan broj bodova, upisuje se onaj kandidat koji je ostvario veći broj bodova iz provjere darovitosti za likovno izražavanje</a:t>
            </a:r>
            <a:r>
              <a:rPr lang="hr-HR" sz="2400" dirty="0" smtClean="0"/>
              <a:t>.</a:t>
            </a:r>
            <a:endParaRPr lang="hr-HR" sz="2400"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10</a:t>
            </a:fld>
            <a:endParaRPr lang="hr-HR"/>
          </a:p>
        </p:txBody>
      </p:sp>
    </p:spTree>
    <p:extLst>
      <p:ext uri="{BB962C8B-B14F-4D97-AF65-F5344CB8AC3E}">
        <p14:creationId xmlns:p14="http://schemas.microsoft.com/office/powerpoint/2010/main" val="30500294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85720" y="142852"/>
            <a:ext cx="7467600" cy="1143000"/>
          </a:xfrm>
        </p:spPr>
        <p:txBody>
          <a:bodyPr>
            <a:normAutofit/>
          </a:bodyPr>
          <a:lstStyle/>
          <a:p>
            <a:r>
              <a:rPr lang="hr-HR" b="1" dirty="0" smtClean="0"/>
              <a:t>DODATNI ELEMENT VREDNOVANJA KANDIDATA</a:t>
            </a:r>
            <a:endParaRPr lang="hr-HR" b="1" dirty="0"/>
          </a:p>
        </p:txBody>
      </p:sp>
      <p:sp>
        <p:nvSpPr>
          <p:cNvPr id="3" name="Rezervirano mjesto sadržaja 2"/>
          <p:cNvSpPr>
            <a:spLocks noGrp="1"/>
          </p:cNvSpPr>
          <p:nvPr>
            <p:ph sz="quarter" idx="1"/>
          </p:nvPr>
        </p:nvSpPr>
        <p:spPr/>
        <p:txBody>
          <a:bodyPr>
            <a:normAutofit fontScale="77500" lnSpcReduction="20000"/>
          </a:bodyPr>
          <a:lstStyle/>
          <a:p>
            <a:r>
              <a:rPr lang="hr-HR" sz="3100" dirty="0" smtClean="0"/>
              <a:t>Vrednovanje uspjeha radi upisa u </a:t>
            </a:r>
            <a:br>
              <a:rPr lang="hr-HR" sz="3100" dirty="0" smtClean="0"/>
            </a:br>
            <a:r>
              <a:rPr lang="hr-HR" sz="3100" b="1" dirty="0" smtClean="0"/>
              <a:t>programe glazbene umjetnosti </a:t>
            </a:r>
          </a:p>
          <a:p>
            <a:pPr marL="0" indent="0">
              <a:buNone/>
            </a:pPr>
            <a:endParaRPr lang="hr-HR" sz="3100" dirty="0"/>
          </a:p>
          <a:p>
            <a:r>
              <a:rPr lang="pl-PL" sz="3100" dirty="0"/>
              <a:t>zajednički, dodatni i poseban element </a:t>
            </a:r>
            <a:r>
              <a:rPr lang="pl-PL" sz="3100" dirty="0" smtClean="0"/>
              <a:t>vrednovanja</a:t>
            </a:r>
            <a:endParaRPr lang="pl-PL" sz="3100" dirty="0"/>
          </a:p>
          <a:p>
            <a:r>
              <a:rPr lang="hr-HR" sz="3100" dirty="0" smtClean="0"/>
              <a:t>postignuti </a:t>
            </a:r>
            <a:r>
              <a:rPr lang="hr-HR" sz="3100" dirty="0"/>
              <a:t>opći uspjeh iz petoga i šestoga razreda glazbene škole ili dva razreda pripremnoga </a:t>
            </a:r>
            <a:r>
              <a:rPr lang="hr-HR" sz="3100" dirty="0" smtClean="0"/>
              <a:t>obrazovanja</a:t>
            </a:r>
            <a:endParaRPr lang="hr-HR" sz="3100" dirty="0"/>
          </a:p>
          <a:p>
            <a:r>
              <a:rPr lang="hr-HR" sz="3100" dirty="0" smtClean="0"/>
              <a:t>konačni </a:t>
            </a:r>
            <a:r>
              <a:rPr lang="hr-HR" sz="3100" dirty="0"/>
              <a:t>rezultati ostvareni na prijamnome ispitu glazbene </a:t>
            </a:r>
            <a:r>
              <a:rPr lang="hr-HR" sz="3100" dirty="0" smtClean="0"/>
              <a:t>darovitosti</a:t>
            </a:r>
          </a:p>
          <a:p>
            <a:endParaRPr lang="hr-HR" sz="2800" dirty="0"/>
          </a:p>
          <a:p>
            <a:r>
              <a:rPr lang="hr-HR" sz="2800" dirty="0" smtClean="0"/>
              <a:t> </a:t>
            </a:r>
            <a:r>
              <a:rPr lang="vi-VN" sz="2000" dirty="0"/>
              <a:t>Prijamni ispit za instrumentaliste i pjevače obuhvaća provjeru iz temeljnoga predmeta struke i solfeggia, za teoretičara provjeru iz klavira i solfeggia, a za graditelja i restauratora glazbala provjeru solfeggia i ocjenu priloženog rada (izgrađeno glazbalo). </a:t>
            </a:r>
            <a:endParaRPr lang="hr-HR" sz="2600" b="1" dirty="0" smtClean="0"/>
          </a:p>
          <a:p>
            <a:endParaRPr lang="hr-HR"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11</a:t>
            </a:fld>
            <a:endParaRPr lang="hr-HR"/>
          </a:p>
        </p:txBody>
      </p:sp>
    </p:spTree>
    <p:extLst>
      <p:ext uri="{BB962C8B-B14F-4D97-AF65-F5344CB8AC3E}">
        <p14:creationId xmlns:p14="http://schemas.microsoft.com/office/powerpoint/2010/main" val="17408795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42852"/>
            <a:ext cx="7467600" cy="1143000"/>
          </a:xfrm>
        </p:spPr>
        <p:txBody>
          <a:bodyPr>
            <a:normAutofit/>
          </a:bodyPr>
          <a:lstStyle/>
          <a:p>
            <a:r>
              <a:rPr lang="hr-HR" b="1" dirty="0"/>
              <a:t>DODATNI ELEMENT VREDNOVANJA KANDIDATA</a:t>
            </a:r>
          </a:p>
        </p:txBody>
      </p:sp>
      <p:sp>
        <p:nvSpPr>
          <p:cNvPr id="3" name="Content Placeholder 2"/>
          <p:cNvSpPr>
            <a:spLocks noGrp="1"/>
          </p:cNvSpPr>
          <p:nvPr>
            <p:ph sz="quarter" idx="1"/>
          </p:nvPr>
        </p:nvSpPr>
        <p:spPr>
          <a:xfrm>
            <a:off x="457200" y="1600200"/>
            <a:ext cx="8229600" cy="4925144"/>
          </a:xfrm>
        </p:spPr>
        <p:txBody>
          <a:bodyPr>
            <a:normAutofit fontScale="47500" lnSpcReduction="20000"/>
          </a:bodyPr>
          <a:lstStyle/>
          <a:p>
            <a:r>
              <a:rPr lang="hr-HR" sz="4700" dirty="0">
                <a:latin typeface="Calibri" pitchFamily="34" charset="0"/>
                <a:cs typeface="Calibri" pitchFamily="34" charset="0"/>
              </a:rPr>
              <a:t>Pravo na izravan upis ili dodatne bodove ostvaruju kandidati na osnovi rezultata koje su postigli na: </a:t>
            </a:r>
          </a:p>
          <a:p>
            <a:pPr marL="0" indent="0">
              <a:buNone/>
            </a:pPr>
            <a:r>
              <a:rPr lang="hr-HR" sz="4700" dirty="0" smtClean="0">
                <a:latin typeface="Calibri" pitchFamily="34" charset="0"/>
                <a:cs typeface="Calibri" pitchFamily="34" charset="0"/>
              </a:rPr>
              <a:t>- natjecanjima </a:t>
            </a:r>
            <a:r>
              <a:rPr lang="hr-HR" sz="4700" dirty="0">
                <a:latin typeface="Calibri" pitchFamily="34" charset="0"/>
                <a:cs typeface="Calibri" pitchFamily="34" charset="0"/>
              </a:rPr>
              <a:t>u znanju iz nastavnih predmeta: Hrvatskoga jezika, Matematike, prvoga stranog </a:t>
            </a:r>
            <a:r>
              <a:rPr lang="hr-HR" sz="4700" dirty="0" smtClean="0">
                <a:latin typeface="Calibri" pitchFamily="34" charset="0"/>
                <a:cs typeface="Calibri" pitchFamily="34" charset="0"/>
              </a:rPr>
              <a:t>jezika</a:t>
            </a:r>
            <a:endParaRPr lang="hr-HR" sz="4700" dirty="0">
              <a:latin typeface="Calibri" pitchFamily="34" charset="0"/>
              <a:cs typeface="Calibri" pitchFamily="34" charset="0"/>
            </a:endParaRPr>
          </a:p>
          <a:p>
            <a:pPr marL="0" indent="0">
              <a:buNone/>
            </a:pPr>
            <a:r>
              <a:rPr lang="hr-HR" sz="4700" dirty="0" smtClean="0">
                <a:latin typeface="Calibri" pitchFamily="34" charset="0"/>
                <a:cs typeface="Calibri" pitchFamily="34" charset="0"/>
              </a:rPr>
              <a:t>- natjecanjima </a:t>
            </a:r>
            <a:r>
              <a:rPr lang="hr-HR" sz="4700" dirty="0">
                <a:latin typeface="Calibri" pitchFamily="34" charset="0"/>
                <a:cs typeface="Calibri" pitchFamily="34" charset="0"/>
              </a:rPr>
              <a:t>u znanju iz dvaju nastavnih predmeta posebno značajnih za upis u skladu s </a:t>
            </a:r>
            <a:r>
              <a:rPr lang="hr-HR" sz="4700" i="1" dirty="0">
                <a:latin typeface="Calibri" pitchFamily="34" charset="0"/>
                <a:cs typeface="Calibri" pitchFamily="34" charset="0"/>
              </a:rPr>
              <a:t>Popisom predmeta posebno važnih za </a:t>
            </a:r>
            <a:r>
              <a:rPr lang="hr-HR" sz="4700" i="1" dirty="0" smtClean="0">
                <a:latin typeface="Calibri" pitchFamily="34" charset="0"/>
                <a:cs typeface="Calibri" pitchFamily="34" charset="0"/>
              </a:rPr>
              <a:t>upis</a:t>
            </a:r>
            <a:endParaRPr lang="hr-HR" sz="4700" dirty="0">
              <a:latin typeface="Calibri" pitchFamily="34" charset="0"/>
              <a:cs typeface="Calibri" pitchFamily="34" charset="0"/>
            </a:endParaRPr>
          </a:p>
          <a:p>
            <a:pPr marL="0" indent="0">
              <a:buNone/>
            </a:pPr>
            <a:r>
              <a:rPr lang="hr-HR" sz="4700" dirty="0" smtClean="0">
                <a:latin typeface="Calibri" pitchFamily="34" charset="0"/>
                <a:cs typeface="Calibri" pitchFamily="34" charset="0"/>
              </a:rPr>
              <a:t>- </a:t>
            </a:r>
            <a:r>
              <a:rPr lang="vi-VN" sz="4700" dirty="0" smtClean="0">
                <a:latin typeface="Calibri" pitchFamily="34" charset="0"/>
                <a:cs typeface="Calibri" pitchFamily="34" charset="0"/>
              </a:rPr>
              <a:t>jednome </a:t>
            </a:r>
            <a:r>
              <a:rPr lang="vi-VN" sz="4700" dirty="0">
                <a:latin typeface="Calibri" pitchFamily="34" charset="0"/>
                <a:cs typeface="Calibri" pitchFamily="34" charset="0"/>
              </a:rPr>
              <a:t>natjecanju iz znanja koji samostalno određuje srednja škola iz Kataloga natjecanja i smotri učenika i učenica osnovnih i srednjih škola Republike Hrvatske, a koja se provode u organizaciji Agencije za odgoj i </a:t>
            </a:r>
            <a:r>
              <a:rPr lang="vi-VN" sz="4700" dirty="0" smtClean="0">
                <a:latin typeface="Calibri" pitchFamily="34" charset="0"/>
                <a:cs typeface="Calibri" pitchFamily="34" charset="0"/>
              </a:rPr>
              <a:t>obrazovanje</a:t>
            </a:r>
            <a:endParaRPr lang="vi-VN" sz="4700" dirty="0">
              <a:latin typeface="Calibri" pitchFamily="34" charset="0"/>
              <a:cs typeface="Calibri" pitchFamily="34" charset="0"/>
            </a:endParaRPr>
          </a:p>
          <a:p>
            <a:endParaRPr lang="hr-HR" dirty="0">
              <a:latin typeface="Calibri" pitchFamily="34" charset="0"/>
              <a:cs typeface="Calibri" pitchFamily="34" charset="0"/>
            </a:endParaRPr>
          </a:p>
          <a:p>
            <a:r>
              <a:rPr lang="vi-VN" sz="3800" dirty="0" smtClean="0">
                <a:latin typeface="Calibri" pitchFamily="34" charset="0"/>
                <a:cs typeface="Calibri" pitchFamily="34" charset="0"/>
              </a:rPr>
              <a:t>Vrednuju </a:t>
            </a:r>
            <a:r>
              <a:rPr lang="vi-VN" sz="3800" dirty="0">
                <a:latin typeface="Calibri" pitchFamily="34" charset="0"/>
                <a:cs typeface="Calibri" pitchFamily="34" charset="0"/>
              </a:rPr>
              <a:t>se i boduju rezultati kandidata postignutih na državnim natjecanjima iz znanja iz </a:t>
            </a:r>
            <a:r>
              <a:rPr lang="vi-VN" sz="3800" i="1" dirty="0">
                <a:latin typeface="Calibri" pitchFamily="34" charset="0"/>
                <a:cs typeface="Calibri" pitchFamily="34" charset="0"/>
              </a:rPr>
              <a:t>Kataloga natjecanja i smotri učenika i učenica osnovnih i srednjih škola Republike Hrvatske, </a:t>
            </a:r>
            <a:r>
              <a:rPr lang="vi-VN" sz="3800" dirty="0">
                <a:latin typeface="Calibri" pitchFamily="34" charset="0"/>
                <a:cs typeface="Calibri" pitchFamily="34" charset="0"/>
              </a:rPr>
              <a:t>koja se provode u organizaciji Agencije za odgoj i obrazovanje, a koja je odobrilo Ministarstvo te međunarodnim natjecanjima koje verificira Agencija za odgoj i </a:t>
            </a:r>
            <a:r>
              <a:rPr lang="vi-VN" sz="3800" dirty="0" smtClean="0">
                <a:latin typeface="Calibri" pitchFamily="34" charset="0"/>
                <a:cs typeface="Calibri" pitchFamily="34" charset="0"/>
              </a:rPr>
              <a:t>obrazovanje</a:t>
            </a:r>
            <a:endParaRPr lang="hr-HR" sz="3800" dirty="0">
              <a:latin typeface="Calibri" pitchFamily="34" charset="0"/>
              <a:cs typeface="Calibri" pitchFamily="34" charset="0"/>
            </a:endParaRPr>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12</a:t>
            </a:fld>
            <a:endParaRPr lang="hr-HR"/>
          </a:p>
        </p:txBody>
      </p:sp>
    </p:spTree>
    <p:extLst>
      <p:ext uri="{BB962C8B-B14F-4D97-AF65-F5344CB8AC3E}">
        <p14:creationId xmlns:p14="http://schemas.microsoft.com/office/powerpoint/2010/main" val="42255485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a:bodyPr>
          <a:lstStyle/>
          <a:p>
            <a:endParaRPr lang="hr-HR" dirty="0"/>
          </a:p>
        </p:txBody>
      </p:sp>
      <p:sp>
        <p:nvSpPr>
          <p:cNvPr id="3" name="Content Placeholder 2"/>
          <p:cNvSpPr>
            <a:spLocks noGrp="1"/>
          </p:cNvSpPr>
          <p:nvPr>
            <p:ph sz="quarter" idx="1"/>
          </p:nvPr>
        </p:nvSpPr>
        <p:spPr>
          <a:xfrm>
            <a:off x="457200" y="908720"/>
            <a:ext cx="8229600" cy="5544616"/>
          </a:xfrm>
        </p:spPr>
        <p:txBody>
          <a:bodyPr>
            <a:normAutofit/>
          </a:bodyPr>
          <a:lstStyle/>
          <a:p>
            <a:pPr marL="0" indent="0">
              <a:buNone/>
            </a:pPr>
            <a:endParaRPr lang="hr-HR" dirty="0" smtClean="0"/>
          </a:p>
          <a:p>
            <a:endParaRPr lang="hr-HR" dirty="0"/>
          </a:p>
          <a:p>
            <a:endParaRPr lang="hr-HR" dirty="0" smtClean="0"/>
          </a:p>
          <a:p>
            <a:endParaRPr lang="hr-HR" dirty="0"/>
          </a:p>
          <a:p>
            <a:endParaRPr lang="hr-HR" dirty="0" smtClean="0"/>
          </a:p>
          <a:p>
            <a:endParaRPr lang="hr-HR" dirty="0"/>
          </a:p>
          <a:p>
            <a:endParaRPr lang="hr-HR" dirty="0" smtClean="0"/>
          </a:p>
          <a:p>
            <a:endParaRPr lang="hr-HR" dirty="0" smtClean="0"/>
          </a:p>
          <a:p>
            <a:endParaRPr lang="hr-HR" dirty="0" smtClean="0"/>
          </a:p>
          <a:p>
            <a:endParaRPr lang="hr-HR" sz="1200" dirty="0" smtClean="0"/>
          </a:p>
          <a:p>
            <a:endParaRPr lang="hr-HR" sz="1200" dirty="0" smtClean="0"/>
          </a:p>
          <a:p>
            <a:r>
              <a:rPr lang="hr-HR" sz="1200" dirty="0" smtClean="0"/>
              <a:t>Vrednuje se isključivo jedno, najpovoljnije postignuće iz ove tablice</a:t>
            </a:r>
          </a:p>
        </p:txBody>
      </p:sp>
      <p:graphicFrame>
        <p:nvGraphicFramePr>
          <p:cNvPr id="4" name="Table 3"/>
          <p:cNvGraphicFramePr>
            <a:graphicFrameLocks noGrp="1"/>
          </p:cNvGraphicFramePr>
          <p:nvPr>
            <p:extLst>
              <p:ext uri="{D42A27DB-BD31-4B8C-83A1-F6EECF244321}">
                <p14:modId xmlns:p14="http://schemas.microsoft.com/office/powerpoint/2010/main" val="1613341456"/>
              </p:ext>
            </p:extLst>
          </p:nvPr>
        </p:nvGraphicFramePr>
        <p:xfrm>
          <a:off x="500035" y="357163"/>
          <a:ext cx="7572426" cy="5786480"/>
        </p:xfrm>
        <a:graphic>
          <a:graphicData uri="http://schemas.openxmlformats.org/drawingml/2006/table">
            <a:tbl>
              <a:tblPr firstRow="1" bandRow="1">
                <a:tableStyleId>{D7AC3CCA-C797-4891-BE02-D94E43425B78}</a:tableStyleId>
              </a:tblPr>
              <a:tblGrid>
                <a:gridCol w="2524142">
                  <a:extLst>
                    <a:ext uri="{9D8B030D-6E8A-4147-A177-3AD203B41FA5}">
                      <a16:colId xmlns:a16="http://schemas.microsoft.com/office/drawing/2014/main" val="20000"/>
                    </a:ext>
                  </a:extLst>
                </a:gridCol>
                <a:gridCol w="2524142">
                  <a:extLst>
                    <a:ext uri="{9D8B030D-6E8A-4147-A177-3AD203B41FA5}">
                      <a16:colId xmlns:a16="http://schemas.microsoft.com/office/drawing/2014/main" val="20001"/>
                    </a:ext>
                  </a:extLst>
                </a:gridCol>
                <a:gridCol w="2524142">
                  <a:extLst>
                    <a:ext uri="{9D8B030D-6E8A-4147-A177-3AD203B41FA5}">
                      <a16:colId xmlns:a16="http://schemas.microsoft.com/office/drawing/2014/main" val="20002"/>
                    </a:ext>
                  </a:extLst>
                </a:gridCol>
              </a:tblGrid>
              <a:tr h="1861136">
                <a:tc rowSpan="5">
                  <a:txBody>
                    <a:bodyPr/>
                    <a:lstStyle/>
                    <a:p>
                      <a:r>
                        <a:rPr lang="hr-HR" sz="1100" dirty="0" smtClean="0"/>
                        <a:t>Državna/ međunarodna natjecanja</a:t>
                      </a:r>
                      <a:endParaRPr lang="hr-HR"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100" u="none" strike="noStrike" kern="1200" baseline="0" dirty="0" smtClean="0"/>
                        <a:t>Prvo, drugo ili treće osvojeno mjesto kao pojedinac u 5., 6., 7. ili 8. razredu osnovnog obrazovanja 	</a:t>
                      </a:r>
                    </a:p>
                    <a:p>
                      <a:endParaRPr lang="hr-HR"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100" b="1" i="0" u="none" strike="noStrike" kern="1200" baseline="0" dirty="0" smtClean="0">
                          <a:solidFill>
                            <a:schemeClr val="dk1"/>
                          </a:solidFill>
                          <a:latin typeface="+mn-lt"/>
                          <a:ea typeface="+mn-ea"/>
                          <a:cs typeface="+mn-cs"/>
                        </a:rPr>
                        <a:t>Izravan upis </a:t>
                      </a:r>
                      <a:r>
                        <a:rPr lang="hr-HR" sz="1100" b="0" i="0" u="none" strike="noStrike" kern="1200" baseline="0" dirty="0" smtClean="0">
                          <a:solidFill>
                            <a:schemeClr val="dk1"/>
                          </a:solidFill>
                          <a:latin typeface="+mn-lt"/>
                          <a:ea typeface="+mn-ea"/>
                          <a:cs typeface="+mn-cs"/>
                        </a:rPr>
                        <a:t>(pod uvjetom da zadovolje na ispitu sposobnosti i darovitosti u školama u kojima je to uvjet za upis) 	</a:t>
                      </a:r>
                    </a:p>
                    <a:p>
                      <a:endParaRPr lang="hr-HR" sz="1100" dirty="0"/>
                    </a:p>
                  </a:txBody>
                  <a:tcPr/>
                </a:tc>
                <a:extLst>
                  <a:ext uri="{0D108BD9-81ED-4DB2-BD59-A6C34878D82A}">
                    <a16:rowId xmlns:a16="http://schemas.microsoft.com/office/drawing/2014/main" val="10000"/>
                  </a:ext>
                </a:extLst>
              </a:tr>
              <a:tr h="1028453">
                <a:tc vMerge="1">
                  <a:txBody>
                    <a:bodyPr/>
                    <a:lstStyle/>
                    <a:p>
                      <a:endParaRPr lang="hr-H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100" b="1" i="0" u="none" strike="noStrike" kern="1200" baseline="0" dirty="0" smtClean="0">
                          <a:solidFill>
                            <a:schemeClr val="dk1"/>
                          </a:solidFill>
                          <a:latin typeface="+mn-lt"/>
                          <a:ea typeface="+mn-ea"/>
                          <a:cs typeface="+mn-cs"/>
                        </a:rPr>
                        <a:t>Prvo </a:t>
                      </a:r>
                      <a:r>
                        <a:rPr lang="hr-HR" sz="1100" b="0" i="0" u="none" strike="noStrike" kern="1200" baseline="0" dirty="0" smtClean="0">
                          <a:solidFill>
                            <a:schemeClr val="dk1"/>
                          </a:solidFill>
                          <a:latin typeface="+mn-lt"/>
                          <a:ea typeface="+mn-ea"/>
                          <a:cs typeface="+mn-cs"/>
                        </a:rPr>
                        <a:t>osvojeno mjesto kao član skupine u 5., 6., 7. ili 8. razredu osnovnog obrazovanja 	</a:t>
                      </a:r>
                    </a:p>
                    <a:p>
                      <a:endParaRPr lang="hr-HR" sz="1100" dirty="0"/>
                    </a:p>
                  </a:txBody>
                  <a:tcPr/>
                </a:tc>
                <a:tc>
                  <a:txBody>
                    <a:bodyPr/>
                    <a:lstStyle/>
                    <a:p>
                      <a:r>
                        <a:rPr lang="hr-HR" sz="1100" dirty="0" smtClean="0"/>
                        <a:t>4 boda</a:t>
                      </a:r>
                      <a:endParaRPr lang="hr-HR" sz="1100" dirty="0"/>
                    </a:p>
                  </a:txBody>
                  <a:tcPr/>
                </a:tc>
                <a:extLst>
                  <a:ext uri="{0D108BD9-81ED-4DB2-BD59-A6C34878D82A}">
                    <a16:rowId xmlns:a16="http://schemas.microsoft.com/office/drawing/2014/main" val="10001"/>
                  </a:ext>
                </a:extLst>
              </a:tr>
              <a:tr h="1028453">
                <a:tc vMerge="1">
                  <a:txBody>
                    <a:bodyPr/>
                    <a:lstStyle/>
                    <a:p>
                      <a:endParaRPr lang="hr-H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100" b="1" i="0" u="none" strike="noStrike" kern="1200" baseline="0" dirty="0" smtClean="0">
                          <a:solidFill>
                            <a:schemeClr val="dk1"/>
                          </a:solidFill>
                          <a:latin typeface="+mn-lt"/>
                          <a:ea typeface="+mn-ea"/>
                          <a:cs typeface="+mn-cs"/>
                        </a:rPr>
                        <a:t>Drugo </a:t>
                      </a:r>
                      <a:r>
                        <a:rPr lang="hr-HR" sz="1100" b="0" i="0" u="none" strike="noStrike" kern="1200" baseline="0" dirty="0" smtClean="0">
                          <a:solidFill>
                            <a:schemeClr val="dk1"/>
                          </a:solidFill>
                          <a:latin typeface="+mn-lt"/>
                          <a:ea typeface="+mn-ea"/>
                          <a:cs typeface="+mn-cs"/>
                        </a:rPr>
                        <a:t>osvojeno mjesto kao član skupine u 5., 6., 7. ili 8. razredu osnovnog obrazovanja 	</a:t>
                      </a:r>
                    </a:p>
                    <a:p>
                      <a:endParaRPr lang="hr-HR" sz="1100" dirty="0"/>
                    </a:p>
                  </a:txBody>
                  <a:tcPr/>
                </a:tc>
                <a:tc>
                  <a:txBody>
                    <a:bodyPr/>
                    <a:lstStyle/>
                    <a:p>
                      <a:r>
                        <a:rPr lang="hr-HR" sz="1100" dirty="0" smtClean="0"/>
                        <a:t>3 boda</a:t>
                      </a:r>
                      <a:endParaRPr lang="hr-HR" sz="1100" dirty="0"/>
                    </a:p>
                  </a:txBody>
                  <a:tcPr/>
                </a:tc>
                <a:extLst>
                  <a:ext uri="{0D108BD9-81ED-4DB2-BD59-A6C34878D82A}">
                    <a16:rowId xmlns:a16="http://schemas.microsoft.com/office/drawing/2014/main" val="10002"/>
                  </a:ext>
                </a:extLst>
              </a:tr>
              <a:tr h="1028453">
                <a:tc vMerge="1">
                  <a:txBody>
                    <a:bodyPr/>
                    <a:lstStyle/>
                    <a:p>
                      <a:endParaRPr lang="hr-H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100" b="1" i="0" u="none" strike="noStrike" kern="1200" baseline="0" dirty="0" smtClean="0">
                          <a:solidFill>
                            <a:schemeClr val="dk1"/>
                          </a:solidFill>
                          <a:latin typeface="+mn-lt"/>
                          <a:ea typeface="+mn-ea"/>
                          <a:cs typeface="+mn-cs"/>
                        </a:rPr>
                        <a:t>Treće </a:t>
                      </a:r>
                      <a:r>
                        <a:rPr lang="hr-HR" sz="1100" b="0" i="0" u="none" strike="noStrike" kern="1200" baseline="0" dirty="0" smtClean="0">
                          <a:solidFill>
                            <a:schemeClr val="dk1"/>
                          </a:solidFill>
                          <a:latin typeface="+mn-lt"/>
                          <a:ea typeface="+mn-ea"/>
                          <a:cs typeface="+mn-cs"/>
                        </a:rPr>
                        <a:t>osvojeno mjesto kao član skupine u 5., 6., 7. ili 8. razredu osnovnog obrazovanja 	</a:t>
                      </a:r>
                    </a:p>
                    <a:p>
                      <a:endParaRPr lang="hr-HR" sz="1100" dirty="0"/>
                    </a:p>
                  </a:txBody>
                  <a:tcPr/>
                </a:tc>
                <a:tc>
                  <a:txBody>
                    <a:bodyPr/>
                    <a:lstStyle/>
                    <a:p>
                      <a:r>
                        <a:rPr lang="hr-HR" sz="1100" dirty="0" smtClean="0"/>
                        <a:t>2 boda</a:t>
                      </a:r>
                      <a:endParaRPr lang="hr-HR" sz="1100" dirty="0"/>
                    </a:p>
                  </a:txBody>
                  <a:tcPr/>
                </a:tc>
                <a:extLst>
                  <a:ext uri="{0D108BD9-81ED-4DB2-BD59-A6C34878D82A}">
                    <a16:rowId xmlns:a16="http://schemas.microsoft.com/office/drawing/2014/main" val="10003"/>
                  </a:ext>
                </a:extLst>
              </a:tr>
              <a:tr h="839985">
                <a:tc vMerge="1">
                  <a:txBody>
                    <a:bodyPr/>
                    <a:lstStyle/>
                    <a:p>
                      <a:endParaRPr lang="hr-H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100" b="0" i="0" u="none" strike="noStrike" kern="1200" baseline="0" dirty="0" smtClean="0">
                          <a:solidFill>
                            <a:schemeClr val="dk1"/>
                          </a:solidFill>
                          <a:latin typeface="+mn-lt"/>
                          <a:ea typeface="+mn-ea"/>
                          <a:cs typeface="+mn-cs"/>
                        </a:rPr>
                        <a:t>Sudjelovanje kao pojedinac ili član skupine u 5., 6., 7. ili 8. razredu 	</a:t>
                      </a:r>
                    </a:p>
                    <a:p>
                      <a:endParaRPr lang="hr-HR" sz="1100" dirty="0"/>
                    </a:p>
                  </a:txBody>
                  <a:tcPr/>
                </a:tc>
                <a:tc>
                  <a:txBody>
                    <a:bodyPr/>
                    <a:lstStyle/>
                    <a:p>
                      <a:r>
                        <a:rPr lang="hr-HR" sz="1100" dirty="0" smtClean="0"/>
                        <a:t>1 bod</a:t>
                      </a:r>
                      <a:endParaRPr lang="hr-HR" sz="1100" dirty="0"/>
                    </a:p>
                  </a:txBody>
                  <a:tcPr/>
                </a:tc>
                <a:extLst>
                  <a:ext uri="{0D108BD9-81ED-4DB2-BD59-A6C34878D82A}">
                    <a16:rowId xmlns:a16="http://schemas.microsoft.com/office/drawing/2014/main" val="10004"/>
                  </a:ext>
                </a:extLst>
              </a:tr>
            </a:tbl>
          </a:graphicData>
        </a:graphic>
      </p:graphicFrame>
      <p:sp>
        <p:nvSpPr>
          <p:cNvPr id="5" name="Rezervirano mjesto broja slajda 4"/>
          <p:cNvSpPr>
            <a:spLocks noGrp="1"/>
          </p:cNvSpPr>
          <p:nvPr>
            <p:ph type="sldNum" sz="quarter" idx="15"/>
          </p:nvPr>
        </p:nvSpPr>
        <p:spPr/>
        <p:txBody>
          <a:bodyPr/>
          <a:lstStyle/>
          <a:p>
            <a:fld id="{51AC688C-F0D1-4743-A1DA-A6688C0A2EF3}" type="slidenum">
              <a:rPr lang="hr-HR" smtClean="0"/>
              <a:pPr/>
              <a:t>13</a:t>
            </a:fld>
            <a:endParaRPr lang="hr-HR"/>
          </a:p>
        </p:txBody>
      </p:sp>
    </p:spTree>
    <p:extLst>
      <p:ext uri="{BB962C8B-B14F-4D97-AF65-F5344CB8AC3E}">
        <p14:creationId xmlns:p14="http://schemas.microsoft.com/office/powerpoint/2010/main" val="34315844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14290"/>
            <a:ext cx="7467600" cy="1143000"/>
          </a:xfrm>
        </p:spPr>
        <p:txBody>
          <a:bodyPr>
            <a:normAutofit/>
          </a:bodyPr>
          <a:lstStyle/>
          <a:p>
            <a:r>
              <a:rPr lang="hr-HR" b="1" dirty="0"/>
              <a:t>POSEBAN ELEMENT VREDNOVANJA KANDIDATA </a:t>
            </a:r>
          </a:p>
        </p:txBody>
      </p:sp>
      <p:sp>
        <p:nvSpPr>
          <p:cNvPr id="3" name="Content Placeholder 2"/>
          <p:cNvSpPr>
            <a:spLocks noGrp="1"/>
          </p:cNvSpPr>
          <p:nvPr>
            <p:ph sz="quarter" idx="1"/>
          </p:nvPr>
        </p:nvSpPr>
        <p:spPr>
          <a:xfrm>
            <a:off x="428596" y="1500174"/>
            <a:ext cx="7467600" cy="4873752"/>
          </a:xfrm>
        </p:spPr>
        <p:txBody>
          <a:bodyPr>
            <a:normAutofit lnSpcReduction="10000"/>
          </a:bodyPr>
          <a:lstStyle/>
          <a:p>
            <a:endParaRPr lang="hr-HR" sz="2800" dirty="0"/>
          </a:p>
          <a:p>
            <a:r>
              <a:rPr lang="hr-HR" sz="2800" dirty="0" smtClean="0"/>
              <a:t>kandidati </a:t>
            </a:r>
            <a:r>
              <a:rPr lang="hr-HR" sz="2800" dirty="0"/>
              <a:t>sa zdravstvenim </a:t>
            </a:r>
            <a:r>
              <a:rPr lang="hr-HR" sz="2800" dirty="0" smtClean="0"/>
              <a:t>teškoćama</a:t>
            </a:r>
            <a:endParaRPr lang="hr-HR" sz="2800" dirty="0"/>
          </a:p>
          <a:p>
            <a:r>
              <a:rPr lang="hr-HR" sz="2800" dirty="0" smtClean="0"/>
              <a:t>kandidati </a:t>
            </a:r>
            <a:r>
              <a:rPr lang="hr-HR" sz="2800" dirty="0"/>
              <a:t>koji žive u otežanim uvjetima obrazovanja uzrokovanim nepovoljnim ekonomskim, socijalnim te odgojnim </a:t>
            </a:r>
            <a:r>
              <a:rPr lang="hr-HR" sz="2800" dirty="0" smtClean="0"/>
              <a:t>čimbenicima</a:t>
            </a:r>
            <a:endParaRPr lang="hr-HR" sz="2800" dirty="0"/>
          </a:p>
          <a:p>
            <a:r>
              <a:rPr lang="hr-HR" sz="2800" dirty="0" smtClean="0"/>
              <a:t>kandidati </a:t>
            </a:r>
            <a:r>
              <a:rPr lang="hr-HR" sz="2800" dirty="0"/>
              <a:t>hrvatskih državljana čiji su roditelji državni službenici koji su po službenoj dužnosti u ime Republike Hrvatske bili upućeni na rad u inozemstvo. </a:t>
            </a:r>
            <a:endParaRPr lang="hr-HR" sz="2800" dirty="0" smtClean="0"/>
          </a:p>
          <a:p>
            <a:endParaRPr lang="hr-HR" sz="2800"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14</a:t>
            </a:fld>
            <a:endParaRPr lang="hr-HR"/>
          </a:p>
        </p:txBody>
      </p:sp>
    </p:spTree>
    <p:extLst>
      <p:ext uri="{BB962C8B-B14F-4D97-AF65-F5344CB8AC3E}">
        <p14:creationId xmlns:p14="http://schemas.microsoft.com/office/powerpoint/2010/main" val="35333823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42852"/>
            <a:ext cx="7467600" cy="1143000"/>
          </a:xfrm>
        </p:spPr>
        <p:txBody>
          <a:bodyPr>
            <a:normAutofit/>
          </a:bodyPr>
          <a:lstStyle/>
          <a:p>
            <a:r>
              <a:rPr lang="hr-HR" b="1" dirty="0"/>
              <a:t>POSEBAN ELEMENT VREDNOVANJA KANDIDATA </a:t>
            </a:r>
          </a:p>
        </p:txBody>
      </p:sp>
      <p:sp>
        <p:nvSpPr>
          <p:cNvPr id="3" name="Content Placeholder 2"/>
          <p:cNvSpPr>
            <a:spLocks noGrp="1"/>
          </p:cNvSpPr>
          <p:nvPr>
            <p:ph sz="quarter" idx="1"/>
          </p:nvPr>
        </p:nvSpPr>
        <p:spPr>
          <a:xfrm>
            <a:off x="457200" y="1600200"/>
            <a:ext cx="8229600" cy="5069160"/>
          </a:xfrm>
        </p:spPr>
        <p:txBody>
          <a:bodyPr>
            <a:normAutofit fontScale="77500" lnSpcReduction="20000"/>
          </a:bodyPr>
          <a:lstStyle/>
          <a:p>
            <a:pPr marL="0" indent="0">
              <a:buNone/>
            </a:pPr>
            <a:r>
              <a:rPr lang="hr-HR" sz="2800" b="1" dirty="0"/>
              <a:t>Vrednovanje uspjeha kandidata sa zdravstvenim teškoćama </a:t>
            </a:r>
            <a:endParaRPr lang="hr-HR" sz="2800" b="1" dirty="0" smtClean="0"/>
          </a:p>
          <a:p>
            <a:pPr marL="0" indent="0">
              <a:buNone/>
            </a:pPr>
            <a:endParaRPr lang="hr-HR" sz="2800" b="1" dirty="0"/>
          </a:p>
          <a:p>
            <a:r>
              <a:rPr lang="hr-HR" sz="2600" dirty="0" smtClean="0">
                <a:latin typeface="+mj-lt"/>
              </a:rPr>
              <a:t>OŠ </a:t>
            </a:r>
            <a:r>
              <a:rPr lang="hr-HR" sz="2600" dirty="0">
                <a:latin typeface="+mj-lt"/>
              </a:rPr>
              <a:t>završio po redovitome nastavnom planu i programu, a </a:t>
            </a:r>
            <a:r>
              <a:rPr lang="hr-HR" sz="2600" dirty="0" smtClean="0">
                <a:latin typeface="+mj-lt"/>
              </a:rPr>
              <a:t>teže </a:t>
            </a:r>
            <a:r>
              <a:rPr lang="hr-HR" sz="2600" dirty="0">
                <a:latin typeface="+mj-lt"/>
              </a:rPr>
              <a:t>zdravstvene teškoće i/ili dugotrajno liječenje </a:t>
            </a:r>
            <a:r>
              <a:rPr lang="hr-HR" sz="2600" dirty="0" smtClean="0">
                <a:latin typeface="+mj-lt"/>
              </a:rPr>
              <a:t>utjecali su </a:t>
            </a:r>
            <a:r>
              <a:rPr lang="hr-HR" sz="2600" dirty="0">
                <a:latin typeface="+mj-lt"/>
              </a:rPr>
              <a:t>na postizanje rezultata tijekom prethodnoga obrazovanja </a:t>
            </a:r>
            <a:r>
              <a:rPr lang="hr-HR" sz="2600" dirty="0" smtClean="0">
                <a:latin typeface="+mj-lt"/>
              </a:rPr>
              <a:t>ili mu </a:t>
            </a:r>
            <a:r>
              <a:rPr lang="hr-HR" sz="2600" dirty="0">
                <a:latin typeface="+mj-lt"/>
              </a:rPr>
              <a:t>značajno sužavaju </a:t>
            </a:r>
            <a:r>
              <a:rPr lang="hr-HR" sz="2600" dirty="0" smtClean="0">
                <a:latin typeface="+mj-lt"/>
              </a:rPr>
              <a:t>izbor sš</a:t>
            </a:r>
          </a:p>
          <a:p>
            <a:endParaRPr lang="hr-HR" sz="2600" dirty="0">
              <a:latin typeface="+mj-lt"/>
            </a:endParaRPr>
          </a:p>
          <a:p>
            <a:r>
              <a:rPr lang="vi-VN" sz="2600" dirty="0" smtClean="0">
                <a:latin typeface="+mj-lt"/>
              </a:rPr>
              <a:t>Kandidatu sa zdravstvenim teškoćama dodaje se jedan bod na broj bodov</a:t>
            </a:r>
            <a:r>
              <a:rPr lang="hr-HR" sz="2600" dirty="0" smtClean="0">
                <a:latin typeface="+mj-lt"/>
              </a:rPr>
              <a:t>a</a:t>
            </a:r>
          </a:p>
          <a:p>
            <a:endParaRPr lang="hr-HR" sz="2600" dirty="0" smtClean="0">
              <a:latin typeface="+mj-lt"/>
            </a:endParaRPr>
          </a:p>
          <a:p>
            <a:r>
              <a:rPr lang="hr-HR" sz="2600" b="1" dirty="0" smtClean="0">
                <a:latin typeface="+mj-lt"/>
              </a:rPr>
              <a:t>Obavezno priložiti</a:t>
            </a:r>
            <a:r>
              <a:rPr lang="hr-HR" sz="2600" dirty="0" smtClean="0">
                <a:latin typeface="+mj-lt"/>
              </a:rPr>
              <a:t>: stručno </a:t>
            </a:r>
            <a:r>
              <a:rPr lang="hr-HR" sz="2600" dirty="0">
                <a:latin typeface="+mj-lt"/>
              </a:rPr>
              <a:t>mišljenje Službe za profesionalno usmjeravanje Hrvatskoga zavoda za zapošljavanje o sposobnostima i motivaciji učenika za, u pravilu pet, a najmanje tri primjerena programa obrazovanja </a:t>
            </a:r>
            <a:r>
              <a:rPr lang="hr-HR" sz="2600" dirty="0" smtClean="0">
                <a:latin typeface="+mj-lt"/>
              </a:rPr>
              <a:t>izdanoga </a:t>
            </a:r>
            <a:r>
              <a:rPr lang="hr-HR" sz="2600" dirty="0">
                <a:latin typeface="+mj-lt"/>
              </a:rPr>
              <a:t>na temelju </a:t>
            </a:r>
            <a:r>
              <a:rPr lang="hr-HR" sz="2600" dirty="0" smtClean="0">
                <a:latin typeface="+mj-lt"/>
              </a:rPr>
              <a:t>Stručnog </a:t>
            </a:r>
            <a:r>
              <a:rPr lang="hr-HR" sz="2600" dirty="0">
                <a:latin typeface="+mj-lt"/>
              </a:rPr>
              <a:t>mišljenja nadležnoga školskog liječnika koji je pratio kandidata tijekom prethodnog </a:t>
            </a:r>
            <a:r>
              <a:rPr lang="hr-HR" sz="2600" dirty="0" smtClean="0">
                <a:latin typeface="+mj-lt"/>
              </a:rPr>
              <a:t>obrazovanja</a:t>
            </a:r>
            <a:endParaRPr lang="hr-HR" sz="2600"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15</a:t>
            </a:fld>
            <a:endParaRPr lang="hr-HR"/>
          </a:p>
        </p:txBody>
      </p:sp>
    </p:spTree>
    <p:extLst>
      <p:ext uri="{BB962C8B-B14F-4D97-AF65-F5344CB8AC3E}">
        <p14:creationId xmlns:p14="http://schemas.microsoft.com/office/powerpoint/2010/main" val="19281190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0"/>
            <a:ext cx="7467600" cy="1143000"/>
          </a:xfrm>
        </p:spPr>
        <p:txBody>
          <a:bodyPr>
            <a:normAutofit/>
          </a:bodyPr>
          <a:lstStyle/>
          <a:p>
            <a:r>
              <a:rPr lang="hr-HR" b="1" dirty="0"/>
              <a:t>POSEBAN ELEMENT VREDNOVANJA KANDIDATA </a:t>
            </a:r>
          </a:p>
        </p:txBody>
      </p:sp>
      <p:sp>
        <p:nvSpPr>
          <p:cNvPr id="3" name="Content Placeholder 2"/>
          <p:cNvSpPr>
            <a:spLocks noGrp="1"/>
          </p:cNvSpPr>
          <p:nvPr>
            <p:ph sz="quarter" idx="1"/>
          </p:nvPr>
        </p:nvSpPr>
        <p:spPr>
          <a:xfrm>
            <a:off x="457200" y="1600200"/>
            <a:ext cx="8229600" cy="5257800"/>
          </a:xfrm>
        </p:spPr>
        <p:txBody>
          <a:bodyPr>
            <a:normAutofit/>
          </a:bodyPr>
          <a:lstStyle/>
          <a:p>
            <a:r>
              <a:rPr lang="hr-HR" sz="2400" b="1" dirty="0"/>
              <a:t>Vrednovanje uspjeha kandidata koji žive u otežanim uvjetima obrazovanja uzrokovanim nepovoljnim ekonomskim, socijalnim te odgojnim čimbenicima </a:t>
            </a:r>
            <a:endParaRPr lang="hr-HR" sz="2400" b="1" dirty="0" smtClean="0"/>
          </a:p>
          <a:p>
            <a:endParaRPr lang="hr-HR" sz="2400" b="1" dirty="0"/>
          </a:p>
          <a:p>
            <a:pPr marL="0" indent="0">
              <a:buNone/>
            </a:pPr>
            <a:r>
              <a:rPr lang="hr-HR" sz="2000" dirty="0" smtClean="0">
                <a:latin typeface="+mj-lt"/>
              </a:rPr>
              <a:t>Jedan dodatni bod dobiva kandidat koji:</a:t>
            </a:r>
            <a:endParaRPr lang="hr-HR" sz="2000" dirty="0">
              <a:latin typeface="+mj-lt"/>
            </a:endParaRPr>
          </a:p>
          <a:p>
            <a:r>
              <a:rPr lang="hr-HR" sz="2000" dirty="0">
                <a:latin typeface="+mj-lt"/>
              </a:rPr>
              <a:t>živi uz jednoga i/ili oba roditelja s dugotrajnom teškom </a:t>
            </a:r>
            <a:r>
              <a:rPr lang="hr-HR" sz="2000" dirty="0" smtClean="0">
                <a:latin typeface="+mj-lt"/>
              </a:rPr>
              <a:t>bolesti </a:t>
            </a:r>
            <a:r>
              <a:rPr lang="hr-HR" sz="2000" dirty="0" smtClean="0">
                <a:solidFill>
                  <a:srgbClr val="FF0000"/>
                </a:solidFill>
                <a:latin typeface="+mj-lt"/>
              </a:rPr>
              <a:t>(priložiti: liječničku potvrdu o dugotrajnoj težoj bolesti jednoga i/ili oba roditelja)</a:t>
            </a:r>
            <a:endParaRPr lang="hr-HR" sz="2000" dirty="0">
              <a:solidFill>
                <a:srgbClr val="FF0000"/>
              </a:solidFill>
              <a:latin typeface="+mj-lt"/>
            </a:endParaRPr>
          </a:p>
          <a:p>
            <a:r>
              <a:rPr lang="hr-HR" sz="2000" dirty="0" smtClean="0">
                <a:latin typeface="+mj-lt"/>
              </a:rPr>
              <a:t>živi </a:t>
            </a:r>
            <a:r>
              <a:rPr lang="hr-HR" sz="2000" dirty="0">
                <a:latin typeface="+mj-lt"/>
              </a:rPr>
              <a:t>uz oba roditelja koji se prema zakonu koji regulira poticanje zapošljavanja smatraju dugotrajno nezaposlenim </a:t>
            </a:r>
            <a:r>
              <a:rPr lang="hr-HR" sz="2000" dirty="0" smtClean="0">
                <a:latin typeface="+mj-lt"/>
              </a:rPr>
              <a:t>osobama </a:t>
            </a:r>
            <a:r>
              <a:rPr lang="hr-HR" sz="2000" dirty="0" smtClean="0">
                <a:solidFill>
                  <a:srgbClr val="FF0000"/>
                </a:solidFill>
                <a:latin typeface="+mj-lt"/>
              </a:rPr>
              <a:t>(priložiti: potvrdu nadležnoga područnoga ureda Hrvatskog zavoda za zapošljavanje o dugotrajnoj nezaposlenosti oba roditelja)</a:t>
            </a:r>
            <a:endParaRPr lang="hr-HR" sz="2000" dirty="0">
              <a:latin typeface="+mj-lt"/>
            </a:endParaRPr>
          </a:p>
          <a:p>
            <a:endParaRPr lang="vi-VN" sz="2400" dirty="0">
              <a:latin typeface="+mj-lt"/>
            </a:endParaRPr>
          </a:p>
          <a:p>
            <a:endParaRPr lang="vi-VN" sz="2400" dirty="0">
              <a:latin typeface="+mj-lt"/>
            </a:endParaRPr>
          </a:p>
          <a:p>
            <a:endParaRPr lang="hr-HR" sz="2400"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16</a:t>
            </a:fld>
            <a:endParaRPr lang="hr-HR"/>
          </a:p>
        </p:txBody>
      </p:sp>
    </p:spTree>
    <p:extLst>
      <p:ext uri="{BB962C8B-B14F-4D97-AF65-F5344CB8AC3E}">
        <p14:creationId xmlns:p14="http://schemas.microsoft.com/office/powerpoint/2010/main" val="25834586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42852"/>
            <a:ext cx="7467600" cy="1143000"/>
          </a:xfrm>
        </p:spPr>
        <p:txBody>
          <a:bodyPr>
            <a:normAutofit/>
          </a:bodyPr>
          <a:lstStyle/>
          <a:p>
            <a:r>
              <a:rPr lang="hr-HR" b="1" dirty="0"/>
              <a:t>POSEBAN ELEMENT VREDNOVANJA KANDIDATA </a:t>
            </a:r>
          </a:p>
        </p:txBody>
      </p:sp>
      <p:sp>
        <p:nvSpPr>
          <p:cNvPr id="3" name="Content Placeholder 2"/>
          <p:cNvSpPr>
            <a:spLocks noGrp="1"/>
          </p:cNvSpPr>
          <p:nvPr>
            <p:ph sz="quarter" idx="1"/>
          </p:nvPr>
        </p:nvSpPr>
        <p:spPr>
          <a:xfrm>
            <a:off x="357158" y="1571612"/>
            <a:ext cx="7681914" cy="5000660"/>
          </a:xfrm>
        </p:spPr>
        <p:txBody>
          <a:bodyPr>
            <a:noAutofit/>
          </a:bodyPr>
          <a:lstStyle/>
          <a:p>
            <a:r>
              <a:rPr lang="vi-VN" sz="1600" dirty="0" smtClean="0"/>
              <a:t>živi uz samohranoga roditelja (roditelj koji nije u braku i ne živi u izvanbračnoj zajednici, a sam se skrbi o svome djetetu i uzdržava ga) koji je korisnik socijalne skrbi sukladno zakonu koji uređuje socijalnu skrb i posjeduje rješenje ili drugi upravni akt centra za socijalnu skrb ili nadležnoga tijela u jedinici lokalne ili područne (regionalne) jedinice i Grada Zagreba o pravu samohranoga roditelja kao korisnika socijalne skrbi</a:t>
            </a:r>
            <a:r>
              <a:rPr lang="hr-HR" sz="1600" dirty="0" smtClean="0"/>
              <a:t> </a:t>
            </a:r>
            <a:r>
              <a:rPr lang="hr-HR" sz="1600" dirty="0" smtClean="0">
                <a:solidFill>
                  <a:srgbClr val="FF0000"/>
                </a:solidFill>
              </a:rPr>
              <a:t>(priložiti potvrdu o korištenju socijalne pomoći; rješenje o pravu samohranoga roditelja u statusu socijalne skrbi izdanih od ovlaštenih službi u zdravstvu, socijalnoj skrbi i za zapošljavanje)</a:t>
            </a:r>
          </a:p>
          <a:p>
            <a:endParaRPr lang="pl-PL" sz="1600" dirty="0" smtClean="0"/>
          </a:p>
          <a:p>
            <a:r>
              <a:rPr lang="pl-PL" sz="1600" dirty="0" smtClean="0"/>
              <a:t>kojemu je jedan roditelj preminuo </a:t>
            </a:r>
            <a:r>
              <a:rPr lang="pl-PL" sz="1600" dirty="0" smtClean="0">
                <a:solidFill>
                  <a:srgbClr val="FF0000"/>
                </a:solidFill>
              </a:rPr>
              <a:t>(priložiti </a:t>
            </a:r>
            <a:r>
              <a:rPr lang="hr-HR" sz="1600" dirty="0" smtClean="0">
                <a:solidFill>
                  <a:srgbClr val="FF0000"/>
                </a:solidFill>
              </a:rPr>
              <a:t>ispravu iz matice umrlih ili smrtni list koje je izdalo nadležno tijelo u jedinici lokalne jedinice)</a:t>
            </a:r>
          </a:p>
          <a:p>
            <a:endParaRPr lang="pl-PL" sz="1600" dirty="0" smtClean="0"/>
          </a:p>
          <a:p>
            <a:r>
              <a:rPr lang="vi-VN" sz="1600" dirty="0" smtClean="0"/>
              <a:t>je dijete bez roditelja ili odgovarajuće roditeljske skrbi prema zakonu koji uređuje socijalnu skrb</a:t>
            </a:r>
            <a:r>
              <a:rPr lang="hr-HR" sz="1600" dirty="0" smtClean="0"/>
              <a:t> </a:t>
            </a:r>
            <a:r>
              <a:rPr lang="hr-HR" sz="1600" dirty="0" smtClean="0">
                <a:solidFill>
                  <a:srgbClr val="FF0000"/>
                </a:solidFill>
              </a:rPr>
              <a:t>(priložiti potvrdu nadležnoga centra za socijalnu skrb da je kandidat dijete bez roditelja ili odgovarajuće socijalne skrbi)</a:t>
            </a:r>
          </a:p>
          <a:p>
            <a:pPr>
              <a:buNone/>
            </a:pPr>
            <a:endParaRPr lang="hr-HR" sz="1600" b="1" dirty="0"/>
          </a:p>
          <a:p>
            <a:r>
              <a:rPr lang="hr-HR" sz="1200" dirty="0" smtClean="0"/>
              <a:t>NEOVISNO O TOME ISPUNJAVA LI UVJETE ZA OSTVARIVANJE VIŠE PRAVA, KANDIDATU ĆE SE PRIZNATI OSTVARIVANJE ISKLJUČIVO JEDNOGA PRAVA OD PRAVA PROPISANIH ČLANCIMA KOJE JE ZA NJEGA NAJPOVOLJNIJE</a:t>
            </a:r>
            <a:r>
              <a:rPr lang="hr-HR" sz="1600" dirty="0" smtClean="0"/>
              <a:t>. </a:t>
            </a:r>
          </a:p>
          <a:p>
            <a:endParaRPr lang="hr-HR" sz="1600"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17</a:t>
            </a:fld>
            <a:endParaRPr lang="hr-HR"/>
          </a:p>
        </p:txBody>
      </p:sp>
    </p:spTree>
    <p:extLst>
      <p:ext uri="{BB962C8B-B14F-4D97-AF65-F5344CB8AC3E}">
        <p14:creationId xmlns:p14="http://schemas.microsoft.com/office/powerpoint/2010/main" val="40668971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142852"/>
            <a:ext cx="7467600" cy="1143000"/>
          </a:xfrm>
        </p:spPr>
        <p:txBody>
          <a:bodyPr>
            <a:normAutofit fontScale="90000"/>
          </a:bodyPr>
          <a:lstStyle/>
          <a:p>
            <a:r>
              <a:rPr lang="hr-HR" b="1" dirty="0"/>
              <a:t>VREDNOVANJE USPJEHA KANDIDATA S TEŠKOĆAMA U RAZVOJU </a:t>
            </a:r>
            <a:endParaRPr lang="hr-HR" dirty="0"/>
          </a:p>
        </p:txBody>
      </p:sp>
      <p:sp>
        <p:nvSpPr>
          <p:cNvPr id="3" name="Content Placeholder 2"/>
          <p:cNvSpPr>
            <a:spLocks noGrp="1"/>
          </p:cNvSpPr>
          <p:nvPr>
            <p:ph sz="quarter" idx="1"/>
          </p:nvPr>
        </p:nvSpPr>
        <p:spPr/>
        <p:txBody>
          <a:bodyPr>
            <a:normAutofit fontScale="85000" lnSpcReduction="10000"/>
          </a:bodyPr>
          <a:lstStyle/>
          <a:p>
            <a:r>
              <a:rPr lang="vi-VN" sz="2400" dirty="0">
                <a:latin typeface="Calibri" pitchFamily="34" charset="0"/>
                <a:cs typeface="Calibri" pitchFamily="34" charset="0"/>
              </a:rPr>
              <a:t>Kandidati </a:t>
            </a:r>
            <a:r>
              <a:rPr lang="hr-HR" sz="2400" dirty="0" smtClean="0">
                <a:latin typeface="Calibri" pitchFamily="34" charset="0"/>
                <a:cs typeface="Calibri" pitchFamily="34" charset="0"/>
              </a:rPr>
              <a:t>se </a:t>
            </a:r>
            <a:r>
              <a:rPr lang="vi-VN" sz="2400" dirty="0" smtClean="0">
                <a:latin typeface="Calibri" pitchFamily="34" charset="0"/>
                <a:cs typeface="Calibri" pitchFamily="34" charset="0"/>
              </a:rPr>
              <a:t>rangiraju </a:t>
            </a:r>
            <a:r>
              <a:rPr lang="vi-VN" sz="2400" dirty="0">
                <a:latin typeface="Calibri" pitchFamily="34" charset="0"/>
                <a:cs typeface="Calibri" pitchFamily="34" charset="0"/>
              </a:rPr>
              <a:t>na zasebnim ljestvicama poretka, a temeljem ostvarenog ukupnog broja bodova utvrđenog tijekom postupka vrednovanja, u programima obrazovanja za koje </a:t>
            </a:r>
            <a:r>
              <a:rPr lang="vi-VN" sz="2400" b="1" dirty="0">
                <a:latin typeface="Calibri" pitchFamily="34" charset="0"/>
                <a:cs typeface="Calibri" pitchFamily="34" charset="0"/>
              </a:rPr>
              <a:t>posjeduju stručno mišljenje službe za profesionalno usmjeravanje</a:t>
            </a:r>
            <a:r>
              <a:rPr lang="vi-VN" sz="2400" dirty="0">
                <a:latin typeface="Calibri" pitchFamily="34" charset="0"/>
                <a:cs typeface="Calibri" pitchFamily="34" charset="0"/>
              </a:rPr>
              <a:t> Hrvatskoga zavoda za zapošljavanje. </a:t>
            </a:r>
            <a:endParaRPr lang="hr-HR" sz="2400" dirty="0" smtClean="0">
              <a:latin typeface="Calibri" pitchFamily="34" charset="0"/>
              <a:cs typeface="Calibri" pitchFamily="34" charset="0"/>
            </a:endParaRPr>
          </a:p>
          <a:p>
            <a:pPr marL="0" indent="0">
              <a:buNone/>
            </a:pPr>
            <a:endParaRPr lang="hr-HR" sz="2400" dirty="0"/>
          </a:p>
          <a:p>
            <a:pPr marL="0" indent="0">
              <a:buNone/>
            </a:pPr>
            <a:r>
              <a:rPr lang="hr-HR" sz="2400" b="1" dirty="0" smtClean="0"/>
              <a:t>Obavezno priložiti:</a:t>
            </a:r>
          </a:p>
          <a:p>
            <a:r>
              <a:rPr lang="hr-HR" sz="2400" b="1" dirty="0"/>
              <a:t>rješenje</a:t>
            </a:r>
            <a:r>
              <a:rPr lang="hr-HR" sz="2400" dirty="0"/>
              <a:t> Ureda o primjerenom programu obrazovanja</a:t>
            </a:r>
            <a:r>
              <a:rPr lang="hr-HR" sz="2400" dirty="0" smtClean="0"/>
              <a:t>;</a:t>
            </a:r>
            <a:endParaRPr lang="hr-HR" sz="2400" dirty="0"/>
          </a:p>
          <a:p>
            <a:r>
              <a:rPr lang="hr-HR" sz="2400" b="1" dirty="0" smtClean="0"/>
              <a:t>stručno </a:t>
            </a:r>
            <a:r>
              <a:rPr lang="hr-HR" sz="2400" b="1" dirty="0"/>
              <a:t>mišljenje Službe za profesionalno usmjeravanje </a:t>
            </a:r>
            <a:r>
              <a:rPr lang="hr-HR" sz="2400" dirty="0"/>
              <a:t>Hrvatskoga zavoda za zapošljavanje o sposobnostima i motivaciji učenika za, u pravilu pet, a najmanje tri primjerena programa obrazovanja </a:t>
            </a:r>
            <a:r>
              <a:rPr lang="hr-HR" sz="2400" dirty="0" smtClean="0"/>
              <a:t>izdanoga </a:t>
            </a:r>
            <a:r>
              <a:rPr lang="hr-HR" sz="2400" dirty="0"/>
              <a:t>na temelju stručnog mišljenja nadležnoga školskog liječnika koji je pratio kandidata tijekom prethodnog obrazovanja, a na temelju prethodno dostavljene specijalističke medicinske </a:t>
            </a:r>
            <a:r>
              <a:rPr lang="hr-HR" sz="2400" dirty="0" smtClean="0"/>
              <a:t>dokumentacije</a:t>
            </a:r>
            <a:endParaRPr lang="hr-HR" sz="2400" dirty="0">
              <a:latin typeface="Calibri" pitchFamily="34" charset="0"/>
              <a:cs typeface="Calibri" pitchFamily="34" charset="0"/>
            </a:endParaRPr>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18</a:t>
            </a:fld>
            <a:endParaRPr lang="hr-HR"/>
          </a:p>
        </p:txBody>
      </p:sp>
    </p:spTree>
    <p:extLst>
      <p:ext uri="{BB962C8B-B14F-4D97-AF65-F5344CB8AC3E}">
        <p14:creationId xmlns:p14="http://schemas.microsoft.com/office/powerpoint/2010/main" val="17609356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85720" y="142852"/>
            <a:ext cx="7467600" cy="1143000"/>
          </a:xfrm>
        </p:spPr>
        <p:txBody>
          <a:bodyPr>
            <a:normAutofit fontScale="90000"/>
          </a:bodyPr>
          <a:lstStyle/>
          <a:p>
            <a:r>
              <a:rPr lang="hr-HR" b="1" dirty="0" smtClean="0"/>
              <a:t>VREDNOVANJE USPJEHA KANDIDATA S TEŠKOĆAMA U RAZVOJU </a:t>
            </a:r>
            <a:endParaRPr lang="hr-HR" dirty="0"/>
          </a:p>
        </p:txBody>
      </p:sp>
      <p:sp>
        <p:nvSpPr>
          <p:cNvPr id="3" name="Rezervirano mjesto sadržaja 2"/>
          <p:cNvSpPr>
            <a:spLocks noGrp="1"/>
          </p:cNvSpPr>
          <p:nvPr>
            <p:ph sz="quarter" idx="1"/>
          </p:nvPr>
        </p:nvSpPr>
        <p:spPr/>
        <p:txBody>
          <a:bodyPr>
            <a:normAutofit fontScale="92500" lnSpcReduction="10000"/>
          </a:bodyPr>
          <a:lstStyle/>
          <a:p>
            <a:r>
              <a:rPr lang="hr-HR" sz="2400" dirty="0" smtClean="0"/>
              <a:t>Kandidati trebaju zadovoljiti na ispitu sposobnosti i darovitosti u školama u kojima je to uvjet</a:t>
            </a:r>
          </a:p>
          <a:p>
            <a:endParaRPr lang="hr-HR" sz="2400" dirty="0" smtClean="0"/>
          </a:p>
          <a:p>
            <a:r>
              <a:rPr lang="hr-HR" sz="2400" dirty="0" smtClean="0"/>
              <a:t>Pravo upisa u nekom programu obrazovanja ostvaruje onoliko kandidata koliko se u tome programu obrazovanja može upisati kandidata s teškoćama u razvoju</a:t>
            </a:r>
          </a:p>
          <a:p>
            <a:endParaRPr lang="hr-HR" sz="2400" dirty="0" smtClean="0"/>
          </a:p>
          <a:p>
            <a:r>
              <a:rPr lang="hr-HR" sz="2400" dirty="0" smtClean="0"/>
              <a:t>Kandidati se rangiraju na zasebnim ljestvicama poretka na temelju ukupnog broja bodova utvrđenog tijekom postupka vrednovanja u programima obrazovanja za koje posjeduju stručno mišljenje službe za profesionalno usmjeravanje Hrvatskog zavoda za zapošljavanje</a:t>
            </a:r>
            <a:endParaRPr lang="hr-HR" sz="2400"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19</a:t>
            </a:fld>
            <a:endParaRPr lang="hr-H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2571736" y="1000108"/>
            <a:ext cx="6000792" cy="2470157"/>
          </a:xfrm>
        </p:spPr>
        <p:txBody>
          <a:bodyPr>
            <a:normAutofit fontScale="90000"/>
          </a:bodyPr>
          <a:lstStyle/>
          <a:p>
            <a:pPr algn="ctr"/>
            <a:r>
              <a:rPr lang="hr-HR" dirty="0"/>
              <a:t/>
            </a:r>
            <a:br>
              <a:rPr lang="hr-HR" dirty="0"/>
            </a:br>
            <a:r>
              <a:rPr lang="hr-HR" dirty="0" smtClean="0"/>
              <a:t>PRAVILNIK </a:t>
            </a:r>
            <a:r>
              <a:rPr lang="hr-HR" dirty="0"/>
              <a:t>O ELEMENTIMA I KRITERIJIMA ZA IZBOR KANDIDATA </a:t>
            </a:r>
            <a:r>
              <a:rPr lang="hr-HR" dirty="0" smtClean="0"/>
              <a:t> </a:t>
            </a:r>
            <a:r>
              <a:rPr lang="pl-PL" dirty="0" smtClean="0"/>
              <a:t>ZA </a:t>
            </a:r>
            <a:r>
              <a:rPr lang="pl-PL" dirty="0"/>
              <a:t>UPIS U I. </a:t>
            </a:r>
            <a:r>
              <a:rPr lang="pl-PL" dirty="0" smtClean="0"/>
              <a:t>RAZRED SREDNJE ŠKOLE U ŠKOLSKOJ GODINI </a:t>
            </a:r>
            <a:br>
              <a:rPr lang="pl-PL" dirty="0" smtClean="0"/>
            </a:br>
            <a:r>
              <a:rPr lang="pl-PL" dirty="0" smtClean="0"/>
              <a:t> </a:t>
            </a:r>
            <a:r>
              <a:rPr lang="hr-HR" dirty="0" smtClean="0"/>
              <a:t>2021./2022.</a:t>
            </a:r>
            <a:endParaRPr lang="hr-HR" dirty="0"/>
          </a:p>
        </p:txBody>
      </p:sp>
      <p:sp>
        <p:nvSpPr>
          <p:cNvPr id="4" name="Rezervirano mjesto broja slajda 3"/>
          <p:cNvSpPr>
            <a:spLocks noGrp="1"/>
          </p:cNvSpPr>
          <p:nvPr>
            <p:ph type="sldNum" sz="quarter" idx="12"/>
          </p:nvPr>
        </p:nvSpPr>
        <p:spPr/>
        <p:txBody>
          <a:bodyPr/>
          <a:lstStyle/>
          <a:p>
            <a:fld id="{51AC688C-F0D1-4743-A1DA-A6688C0A2EF3}" type="slidenum">
              <a:rPr lang="hr-HR" smtClean="0"/>
              <a:pPr/>
              <a:t>2</a:t>
            </a:fld>
            <a:endParaRPr lang="hr-HR"/>
          </a:p>
        </p:txBody>
      </p:sp>
    </p:spTree>
    <p:extLst>
      <p:ext uri="{BB962C8B-B14F-4D97-AF65-F5344CB8AC3E}">
        <p14:creationId xmlns:p14="http://schemas.microsoft.com/office/powerpoint/2010/main" val="15654199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r>
              <a:rPr lang="hr-HR" dirty="0" smtClean="0">
                <a:latin typeface="Arial" pitchFamily="34" charset="0"/>
                <a:cs typeface="Arial" pitchFamily="34" charset="0"/>
              </a:rPr>
              <a:t>Učenici </a:t>
            </a:r>
            <a:r>
              <a:rPr lang="hr-HR" b="1" dirty="0">
                <a:latin typeface="Arial" pitchFamily="34" charset="0"/>
                <a:cs typeface="Arial" pitchFamily="34" charset="0"/>
              </a:rPr>
              <a:t>se </a:t>
            </a:r>
            <a:r>
              <a:rPr lang="hr-HR" dirty="0">
                <a:latin typeface="Arial" pitchFamily="34" charset="0"/>
                <a:cs typeface="Arial" pitchFamily="34" charset="0"/>
              </a:rPr>
              <a:t>prijavljuju i upisuju </a:t>
            </a:r>
            <a:r>
              <a:rPr lang="hr-HR" b="1" dirty="0">
                <a:latin typeface="Arial" pitchFamily="34" charset="0"/>
                <a:cs typeface="Arial" pitchFamily="34" charset="0"/>
              </a:rPr>
              <a:t>u </a:t>
            </a:r>
            <a:r>
              <a:rPr lang="hr-HR" dirty="0">
                <a:latin typeface="Arial" pitchFamily="34" charset="0"/>
                <a:cs typeface="Arial" pitchFamily="34" charset="0"/>
              </a:rPr>
              <a:t>I. </a:t>
            </a:r>
            <a:r>
              <a:rPr lang="hr-HR" dirty="0" smtClean="0">
                <a:latin typeface="Arial" pitchFamily="34" charset="0"/>
                <a:cs typeface="Arial" pitchFamily="34" charset="0"/>
              </a:rPr>
              <a:t>razred srednje škole </a:t>
            </a:r>
            <a:r>
              <a:rPr lang="hr-HR" dirty="0">
                <a:latin typeface="Arial" pitchFamily="34" charset="0"/>
                <a:cs typeface="Arial" pitchFamily="34" charset="0"/>
              </a:rPr>
              <a:t>u </a:t>
            </a:r>
            <a:r>
              <a:rPr lang="hr-HR" dirty="0" smtClean="0">
                <a:latin typeface="Arial" pitchFamily="34" charset="0"/>
                <a:cs typeface="Arial" pitchFamily="34" charset="0"/>
              </a:rPr>
              <a:t>školskoj </a:t>
            </a:r>
            <a:r>
              <a:rPr lang="hr-HR" dirty="0">
                <a:latin typeface="Arial" pitchFamily="34" charset="0"/>
                <a:cs typeface="Arial" pitchFamily="34" charset="0"/>
              </a:rPr>
              <a:t>godini </a:t>
            </a:r>
            <a:r>
              <a:rPr lang="hr-HR" dirty="0" smtClean="0">
                <a:latin typeface="Arial" pitchFamily="34" charset="0"/>
                <a:cs typeface="Arial" pitchFamily="34" charset="0"/>
              </a:rPr>
              <a:t>2021./2022. elektroničkim</a:t>
            </a:r>
            <a:r>
              <a:rPr lang="hr-HR" dirty="0">
                <a:latin typeface="Arial" pitchFamily="34" charset="0"/>
                <a:cs typeface="Arial" pitchFamily="34" charset="0"/>
              </a:rPr>
              <a:t> </a:t>
            </a:r>
            <a:r>
              <a:rPr lang="hr-HR" dirty="0" smtClean="0">
                <a:latin typeface="Arial" pitchFamily="34" charset="0"/>
                <a:cs typeface="Arial" pitchFamily="34" charset="0"/>
              </a:rPr>
              <a:t>načinom </a:t>
            </a:r>
            <a:r>
              <a:rPr lang="hr-HR" dirty="0">
                <a:latin typeface="Arial" pitchFamily="34" charset="0"/>
                <a:cs typeface="Arial" pitchFamily="34" charset="0"/>
              </a:rPr>
              <a:t>putem </a:t>
            </a:r>
            <a:r>
              <a:rPr lang="hr-HR" dirty="0" smtClean="0">
                <a:latin typeface="Arial" pitchFamily="34" charset="0"/>
                <a:cs typeface="Arial" pitchFamily="34" charset="0"/>
              </a:rPr>
              <a:t>lnternet </a:t>
            </a:r>
            <a:r>
              <a:rPr lang="hr-HR" dirty="0">
                <a:latin typeface="Arial" pitchFamily="34" charset="0"/>
                <a:cs typeface="Arial" pitchFamily="34" charset="0"/>
              </a:rPr>
              <a:t>stranice </a:t>
            </a:r>
            <a:r>
              <a:rPr lang="hr-HR" dirty="0" smtClean="0">
                <a:latin typeface="Arial" pitchFamily="34" charset="0"/>
                <a:cs typeface="Arial" pitchFamily="34" charset="0"/>
              </a:rPr>
              <a:t>Nacionalnoga informacijskog sustava prijava i upisa u srednje škole</a:t>
            </a:r>
            <a:r>
              <a:rPr lang="hr-HR" dirty="0">
                <a:latin typeface="Arial" pitchFamily="34" charset="0"/>
                <a:cs typeface="Arial" pitchFamily="34" charset="0"/>
              </a:rPr>
              <a:t> </a:t>
            </a:r>
            <a:r>
              <a:rPr lang="hr-HR" b="1" dirty="0" smtClean="0">
                <a:solidFill>
                  <a:srgbClr val="FF0000"/>
                </a:solidFill>
                <a:latin typeface="Arial" pitchFamily="34" charset="0"/>
                <a:cs typeface="Arial" pitchFamily="34" charset="0"/>
              </a:rPr>
              <a:t>www.upisi.hr</a:t>
            </a:r>
            <a:r>
              <a:rPr lang="hr-HR" b="1" dirty="0">
                <a:solidFill>
                  <a:srgbClr val="FF0000"/>
                </a:solidFill>
                <a:latin typeface="Arial" pitchFamily="34" charset="0"/>
                <a:cs typeface="Arial" pitchFamily="34" charset="0"/>
              </a:rPr>
              <a:t>.</a:t>
            </a:r>
            <a:r>
              <a:rPr lang="hr-HR" dirty="0">
                <a:latin typeface="Arial" pitchFamily="34" charset="0"/>
                <a:cs typeface="Arial" pitchFamily="34" charset="0"/>
              </a:rPr>
              <a:t> </a:t>
            </a:r>
            <a:r>
              <a:rPr lang="hr-HR" dirty="0" smtClean="0">
                <a:latin typeface="Arial" pitchFamily="34" charset="0"/>
                <a:cs typeface="Arial" pitchFamily="34" charset="0"/>
              </a:rPr>
              <a:t>a </a:t>
            </a:r>
            <a:r>
              <a:rPr lang="hr-HR" dirty="0">
                <a:latin typeface="Arial" pitchFamily="34" charset="0"/>
                <a:cs typeface="Arial" pitchFamily="34" charset="0"/>
              </a:rPr>
              <a:t>na </a:t>
            </a:r>
            <a:r>
              <a:rPr lang="hr-HR" dirty="0" smtClean="0">
                <a:latin typeface="Arial" pitchFamily="34" charset="0"/>
                <a:cs typeface="Arial" pitchFamily="34" charset="0"/>
              </a:rPr>
              <a:t>temelju </a:t>
            </a:r>
            <a:r>
              <a:rPr lang="hr-HR" b="1" dirty="0" smtClean="0">
                <a:latin typeface="Arial" pitchFamily="34" charset="0"/>
                <a:cs typeface="Arial" pitchFamily="34" charset="0"/>
              </a:rPr>
              <a:t>natječaja </a:t>
            </a:r>
            <a:r>
              <a:rPr lang="hr-HR" b="1" dirty="0">
                <a:latin typeface="Arial" pitchFamily="34" charset="0"/>
                <a:cs typeface="Arial" pitchFamily="34" charset="0"/>
              </a:rPr>
              <a:t>za upis </a:t>
            </a:r>
            <a:r>
              <a:rPr lang="hr-HR" dirty="0">
                <a:latin typeface="Arial" pitchFamily="34" charset="0"/>
                <a:cs typeface="Arial" pitchFamily="34" charset="0"/>
              </a:rPr>
              <a:t>koji raspisuju i </a:t>
            </a:r>
            <a:r>
              <a:rPr lang="hr-HR" dirty="0" smtClean="0">
                <a:latin typeface="Arial" pitchFamily="34" charset="0"/>
                <a:cs typeface="Arial" pitchFamily="34" charset="0"/>
              </a:rPr>
              <a:t>objavljuju škole</a:t>
            </a:r>
            <a:endParaRPr lang="hr-HR" dirty="0">
              <a:latin typeface="Arial" pitchFamily="34" charset="0"/>
              <a:cs typeface="Arial" pitchFamily="34" charset="0"/>
            </a:endParaRPr>
          </a:p>
        </p:txBody>
      </p:sp>
      <p:sp>
        <p:nvSpPr>
          <p:cNvPr id="2" name="Rezervirano mjesto broja slajda 1"/>
          <p:cNvSpPr>
            <a:spLocks noGrp="1"/>
          </p:cNvSpPr>
          <p:nvPr>
            <p:ph type="sldNum" sz="quarter" idx="15"/>
          </p:nvPr>
        </p:nvSpPr>
        <p:spPr/>
        <p:txBody>
          <a:bodyPr/>
          <a:lstStyle/>
          <a:p>
            <a:fld id="{51AC688C-F0D1-4743-A1DA-A6688C0A2EF3}" type="slidenum">
              <a:rPr lang="hr-HR" smtClean="0"/>
              <a:pPr/>
              <a:t>20</a:t>
            </a:fld>
            <a:endParaRPr lang="hr-HR"/>
          </a:p>
        </p:txBody>
      </p:sp>
    </p:spTree>
    <p:extLst>
      <p:ext uri="{BB962C8B-B14F-4D97-AF65-F5344CB8AC3E}">
        <p14:creationId xmlns:p14="http://schemas.microsoft.com/office/powerpoint/2010/main" val="10701354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14290"/>
            <a:ext cx="7467600" cy="1143000"/>
          </a:xfrm>
        </p:spPr>
        <p:txBody>
          <a:bodyPr>
            <a:normAutofit/>
          </a:bodyPr>
          <a:lstStyle/>
          <a:p>
            <a:r>
              <a:rPr lang="hr-HR" b="1" dirty="0"/>
              <a:t>ZDRAVSTVENA SPOSOBNOST KANDIDATA </a:t>
            </a:r>
            <a:endParaRPr lang="hr-HR" dirty="0"/>
          </a:p>
        </p:txBody>
      </p:sp>
      <p:sp>
        <p:nvSpPr>
          <p:cNvPr id="3" name="Content Placeholder 2"/>
          <p:cNvSpPr>
            <a:spLocks noGrp="1"/>
          </p:cNvSpPr>
          <p:nvPr>
            <p:ph sz="quarter" idx="1"/>
          </p:nvPr>
        </p:nvSpPr>
        <p:spPr>
          <a:xfrm>
            <a:off x="457200" y="1428736"/>
            <a:ext cx="7686700" cy="5045216"/>
          </a:xfrm>
        </p:spPr>
        <p:txBody>
          <a:bodyPr>
            <a:noAutofit/>
          </a:bodyPr>
          <a:lstStyle/>
          <a:p>
            <a:r>
              <a:rPr lang="vi-VN" dirty="0" smtClean="0"/>
              <a:t>Ovisno o tome što je propisano za određeni program obrazovanja, kandidat koji se upisuje u programe za koje je posebnim propisima i mjerilima određeno obvezno utvrđivanje zdravstvene sposobnosti, pri upisu u program obvezno dostavlja potvrdu nadležnoga školskog liječnika o zdravstvenoj sposobnosti kandidata za propisani program ili liječničku svjedodžbu medicine rada.</a:t>
            </a:r>
            <a:endParaRPr lang="hr-HR" dirty="0" smtClean="0"/>
          </a:p>
          <a:p>
            <a:endParaRPr lang="hr-HR" dirty="0" smtClean="0"/>
          </a:p>
          <a:p>
            <a:r>
              <a:rPr lang="hr-HR" sz="2200" dirty="0" smtClean="0">
                <a:latin typeface="Times New Roman" pitchFamily="18" charset="0"/>
                <a:cs typeface="Times New Roman" pitchFamily="18" charset="0"/>
              </a:rPr>
              <a:t>Iznimno, kandidat koji u trenutku upisa nije u mogućnosti dostaviti liječničku svjedodžbu medicine rada, pri upisu dostavlja potvrdu obiteljskog liječnika, a liječničku svjedodžbu medicine rada dostavlja školi najkasnije do kraja prvoga polugodišta prvoga razreda</a:t>
            </a:r>
            <a:endParaRPr lang="hr-HR" sz="2200" dirty="0">
              <a:latin typeface="Times New Roman" pitchFamily="18" charset="0"/>
              <a:cs typeface="Times New Roman" pitchFamily="18" charset="0"/>
            </a:endParaRPr>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21</a:t>
            </a:fld>
            <a:endParaRPr lang="hr-HR"/>
          </a:p>
        </p:txBody>
      </p:sp>
    </p:spTree>
    <p:extLst>
      <p:ext uri="{BB962C8B-B14F-4D97-AF65-F5344CB8AC3E}">
        <p14:creationId xmlns:p14="http://schemas.microsoft.com/office/powerpoint/2010/main" val="28928844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571480"/>
            <a:ext cx="7467600" cy="1143000"/>
          </a:xfrm>
        </p:spPr>
        <p:txBody>
          <a:bodyPr>
            <a:normAutofit fontScale="90000"/>
          </a:bodyPr>
          <a:lstStyle/>
          <a:p>
            <a:r>
              <a:rPr lang="hr-HR" sz="3200" b="1" dirty="0" smtClean="0"/>
              <a:t/>
            </a:r>
            <a:br>
              <a:rPr lang="hr-HR" sz="3200" b="1" dirty="0" smtClean="0"/>
            </a:br>
            <a:r>
              <a:rPr lang="hr-HR" sz="3200" b="1" dirty="0" smtClean="0"/>
              <a:t>VREDNOVANJE </a:t>
            </a:r>
            <a:r>
              <a:rPr lang="hr-HR" sz="3200" b="1" dirty="0"/>
              <a:t>USPJEHA KANDIDATA ZA UPIS U PROGRAME OBRAZOVANJA ZA VEZANE OBRTE </a:t>
            </a:r>
            <a:endParaRPr lang="hr-HR" sz="3200" dirty="0"/>
          </a:p>
        </p:txBody>
      </p:sp>
      <p:sp>
        <p:nvSpPr>
          <p:cNvPr id="3" name="Content Placeholder 2"/>
          <p:cNvSpPr>
            <a:spLocks noGrp="1"/>
          </p:cNvSpPr>
          <p:nvPr>
            <p:ph sz="quarter" idx="1"/>
          </p:nvPr>
        </p:nvSpPr>
        <p:spPr>
          <a:xfrm>
            <a:off x="428596" y="2285992"/>
            <a:ext cx="7467600" cy="3786214"/>
          </a:xfrm>
        </p:spPr>
        <p:txBody>
          <a:bodyPr/>
          <a:lstStyle/>
          <a:p>
            <a:r>
              <a:rPr lang="hr-HR" sz="2400" dirty="0" smtClean="0"/>
              <a:t>Kandidat koji upisuje program obrazovanja za vezane obrte dužan je, pri upisu ili najkasnije do kraja prvog polugodišta prvog razreda, dostaviti školi liječničku svjedodžbu medicine rada i sklopljen ugovor o naukovanju.</a:t>
            </a:r>
          </a:p>
          <a:p>
            <a:endParaRPr lang="hr-HR" sz="2400" dirty="0" smtClean="0"/>
          </a:p>
          <a:p>
            <a:r>
              <a:rPr lang="hr-HR" sz="1800" dirty="0" smtClean="0"/>
              <a:t>Obaveza SŠ je da popise slobodnih mjesta za praktičnu nastavu i vježbe naukovanja istakne na oglasnoj ploči i mrežnoj stranici škole</a:t>
            </a:r>
            <a:endParaRPr lang="hr-HR" sz="1800" dirty="0"/>
          </a:p>
          <a:p>
            <a:endParaRPr lang="hr-HR" sz="2400"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22</a:t>
            </a:fld>
            <a:endParaRPr lang="hr-HR"/>
          </a:p>
        </p:txBody>
      </p:sp>
    </p:spTree>
    <p:extLst>
      <p:ext uri="{BB962C8B-B14F-4D97-AF65-F5344CB8AC3E}">
        <p14:creationId xmlns:p14="http://schemas.microsoft.com/office/powerpoint/2010/main" val="3545679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1" dirty="0" smtClean="0"/>
              <a:t>Računanje bodova</a:t>
            </a:r>
            <a:endParaRPr lang="hr-HR" b="1" dirty="0"/>
          </a:p>
        </p:txBody>
      </p:sp>
      <p:sp>
        <p:nvSpPr>
          <p:cNvPr id="3" name="Rezervirano mjesto sadržaja 2"/>
          <p:cNvSpPr>
            <a:spLocks noGrp="1"/>
          </p:cNvSpPr>
          <p:nvPr>
            <p:ph sz="quarter" idx="1"/>
          </p:nvPr>
        </p:nvSpPr>
        <p:spPr/>
        <p:txBody>
          <a:bodyPr/>
          <a:lstStyle/>
          <a:p>
            <a:r>
              <a:rPr lang="hr-HR" dirty="0" smtClean="0"/>
              <a:t>Prosjeci 5., 6., 7. i 8. r. na dvije decimale</a:t>
            </a:r>
          </a:p>
          <a:p>
            <a:r>
              <a:rPr lang="hr-HR" dirty="0" smtClean="0"/>
              <a:t>Matematika, Hrvatski jezik i Prvi strani jezik – 7. i 8. r.</a:t>
            </a:r>
          </a:p>
          <a:p>
            <a:r>
              <a:rPr lang="hr-HR" dirty="0" smtClean="0"/>
              <a:t>Posebno važni predmeti – 2 propisana + 1 bira škola samostalno – 7. i 8. razred</a:t>
            </a:r>
          </a:p>
          <a:p>
            <a:r>
              <a:rPr lang="hr-HR" dirty="0" smtClean="0"/>
              <a:t>+ poseban/dodatni element (natjecanje, provjera, </a:t>
            </a:r>
            <a:r>
              <a:rPr lang="hr-HR" dirty="0" err="1" smtClean="0"/>
              <a:t>zdr</a:t>
            </a:r>
            <a:r>
              <a:rPr lang="hr-HR" dirty="0" smtClean="0"/>
              <a:t>. teškoće/otežani uvjeti)</a:t>
            </a:r>
          </a:p>
          <a:p>
            <a:endParaRPr lang="hr-HR" dirty="0" smtClean="0"/>
          </a:p>
          <a:p>
            <a:pPr algn="ctr"/>
            <a:r>
              <a:rPr lang="hr-HR" b="1" dirty="0" smtClean="0">
                <a:hlinkClick r:id="rId2"/>
              </a:rPr>
              <a:t>https://www.srednja.hr/srednja-kalkulator/</a:t>
            </a:r>
            <a:endParaRPr lang="hr-HR" b="1" dirty="0" smtClean="0"/>
          </a:p>
          <a:p>
            <a:pPr algn="ctr">
              <a:buNone/>
            </a:pPr>
            <a:endParaRPr lang="hr-HR"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23</a:t>
            </a:fld>
            <a:endParaRPr lang="hr-H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85794"/>
            <a:ext cx="7467600" cy="5688158"/>
          </a:xfrm>
        </p:spPr>
        <p:txBody>
          <a:bodyPr>
            <a:normAutofit/>
          </a:bodyPr>
          <a:lstStyle/>
          <a:p>
            <a:pPr marL="0" indent="0" algn="ctr">
              <a:buNone/>
            </a:pPr>
            <a:r>
              <a:rPr lang="hr-HR" sz="3600" b="1" dirty="0" smtClean="0"/>
              <a:t>ODLUKA O UPISU UČENIKA </a:t>
            </a:r>
          </a:p>
          <a:p>
            <a:pPr marL="0" indent="0" algn="ctr">
              <a:buNone/>
            </a:pPr>
            <a:r>
              <a:rPr lang="hr-HR" sz="3600" b="1" dirty="0" smtClean="0"/>
              <a:t>U 1. RAZRED SREDNJE ŠKOLE </a:t>
            </a:r>
          </a:p>
          <a:p>
            <a:pPr marL="0" indent="0" algn="ctr">
              <a:buNone/>
            </a:pPr>
            <a:r>
              <a:rPr lang="hr-HR" sz="3600" b="1" dirty="0" smtClean="0"/>
              <a:t>U ŠKOLSKOJ GODINI 2021./2022.</a:t>
            </a:r>
            <a:endParaRPr lang="hr-HR" sz="3600" b="1" dirty="0"/>
          </a:p>
        </p:txBody>
      </p:sp>
      <p:sp>
        <p:nvSpPr>
          <p:cNvPr id="2" name="Rezervirano mjesto broja slajda 1"/>
          <p:cNvSpPr>
            <a:spLocks noGrp="1"/>
          </p:cNvSpPr>
          <p:nvPr>
            <p:ph type="sldNum" sz="quarter" idx="15"/>
          </p:nvPr>
        </p:nvSpPr>
        <p:spPr/>
        <p:txBody>
          <a:bodyPr/>
          <a:lstStyle/>
          <a:p>
            <a:fld id="{51AC688C-F0D1-4743-A1DA-A6688C0A2EF3}" type="slidenum">
              <a:rPr lang="hr-HR" smtClean="0"/>
              <a:pPr/>
              <a:t>24</a:t>
            </a:fld>
            <a:endParaRPr lang="hr-HR"/>
          </a:p>
        </p:txBody>
      </p:sp>
    </p:spTree>
    <p:extLst>
      <p:ext uri="{BB962C8B-B14F-4D97-AF65-F5344CB8AC3E}">
        <p14:creationId xmlns:p14="http://schemas.microsoft.com/office/powerpoint/2010/main" val="36963917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hr-HR" dirty="0" smtClean="0"/>
              <a:t>U prvi razred srednjih škola kojima je osnivač RH učenici će se upisivati prema vrstama programa obrazovanja, školama i odobrenim mjestima za upis koja su utvrđena u </a:t>
            </a:r>
            <a:r>
              <a:rPr lang="hr-HR" i="1" dirty="0" smtClean="0"/>
              <a:t>Strukturi razrednih odjela i broju učenika I. razreda srednjih škola</a:t>
            </a:r>
            <a:endParaRPr lang="hr-HR" i="1" dirty="0"/>
          </a:p>
        </p:txBody>
      </p:sp>
      <p:sp>
        <p:nvSpPr>
          <p:cNvPr id="2" name="Rezervirano mjesto broja slajda 1"/>
          <p:cNvSpPr>
            <a:spLocks noGrp="1"/>
          </p:cNvSpPr>
          <p:nvPr>
            <p:ph type="sldNum" sz="quarter" idx="15"/>
          </p:nvPr>
        </p:nvSpPr>
        <p:spPr/>
        <p:txBody>
          <a:bodyPr/>
          <a:lstStyle/>
          <a:p>
            <a:fld id="{51AC688C-F0D1-4743-A1DA-A6688C0A2EF3}" type="slidenum">
              <a:rPr lang="hr-HR" smtClean="0"/>
              <a:pPr/>
              <a:t>25</a:t>
            </a:fld>
            <a:endParaRPr lang="hr-HR"/>
          </a:p>
        </p:txBody>
      </p:sp>
    </p:spTree>
    <p:extLst>
      <p:ext uri="{BB962C8B-B14F-4D97-AF65-F5344CB8AC3E}">
        <p14:creationId xmlns:p14="http://schemas.microsoft.com/office/powerpoint/2010/main" val="29207587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142852"/>
            <a:ext cx="7467600" cy="703282"/>
          </a:xfrm>
        </p:spPr>
        <p:txBody>
          <a:bodyPr>
            <a:normAutofit fontScale="90000"/>
          </a:bodyPr>
          <a:lstStyle/>
          <a:p>
            <a:r>
              <a:rPr lang="hr-HR" b="1" dirty="0" smtClean="0"/>
              <a:t>UPISNI ROKOVI – </a:t>
            </a:r>
            <a:r>
              <a:rPr lang="hr-HR" sz="1800" b="1" dirty="0" smtClean="0"/>
              <a:t>redovni učenici – ljetni upisni rok</a:t>
            </a:r>
            <a:endParaRPr lang="hr-HR" sz="1800" b="1" dirty="0"/>
          </a:p>
        </p:txBody>
      </p:sp>
      <p:sp>
        <p:nvSpPr>
          <p:cNvPr id="3" name="Rezervirano mjesto broja slajda 2"/>
          <p:cNvSpPr>
            <a:spLocks noGrp="1"/>
          </p:cNvSpPr>
          <p:nvPr>
            <p:ph type="sldNum" sz="quarter" idx="15"/>
          </p:nvPr>
        </p:nvSpPr>
        <p:spPr>
          <a:xfrm>
            <a:off x="8028384" y="6244844"/>
            <a:ext cx="609600" cy="521208"/>
          </a:xfrm>
        </p:spPr>
        <p:txBody>
          <a:bodyPr/>
          <a:lstStyle/>
          <a:p>
            <a:fld id="{51AC688C-F0D1-4743-A1DA-A6688C0A2EF3}" type="slidenum">
              <a:rPr lang="hr-HR" smtClean="0"/>
              <a:pPr/>
              <a:t>26</a:t>
            </a:fld>
            <a:endParaRPr lang="hr-HR" dirty="0"/>
          </a:p>
        </p:txBody>
      </p:sp>
      <p:graphicFrame>
        <p:nvGraphicFramePr>
          <p:cNvPr id="7" name="Rezervirano mjesto sadržaja 6"/>
          <p:cNvGraphicFramePr>
            <a:graphicFrameLocks noGrp="1"/>
          </p:cNvGraphicFramePr>
          <p:nvPr>
            <p:ph sz="quarter" idx="1"/>
            <p:extLst>
              <p:ext uri="{D42A27DB-BD31-4B8C-83A1-F6EECF244321}">
                <p14:modId xmlns:p14="http://schemas.microsoft.com/office/powerpoint/2010/main" val="674691354"/>
              </p:ext>
            </p:extLst>
          </p:nvPr>
        </p:nvGraphicFramePr>
        <p:xfrm>
          <a:off x="285720" y="980728"/>
          <a:ext cx="8462744" cy="5544616"/>
        </p:xfrm>
        <a:graphic>
          <a:graphicData uri="http://schemas.openxmlformats.org/drawingml/2006/table">
            <a:tbl>
              <a:tblPr firstRow="1" bandRow="1">
                <a:tableStyleId>{93296810-A885-4BE3-A3E7-6D5BEEA58F35}</a:tableStyleId>
              </a:tblPr>
              <a:tblGrid>
                <a:gridCol w="6450896">
                  <a:extLst>
                    <a:ext uri="{9D8B030D-6E8A-4147-A177-3AD203B41FA5}">
                      <a16:colId xmlns:a16="http://schemas.microsoft.com/office/drawing/2014/main" val="1200775701"/>
                    </a:ext>
                  </a:extLst>
                </a:gridCol>
                <a:gridCol w="2011848">
                  <a:extLst>
                    <a:ext uri="{9D8B030D-6E8A-4147-A177-3AD203B41FA5}">
                      <a16:colId xmlns:a16="http://schemas.microsoft.com/office/drawing/2014/main" val="269641775"/>
                    </a:ext>
                  </a:extLst>
                </a:gridCol>
              </a:tblGrid>
              <a:tr h="531408">
                <a:tc>
                  <a:txBody>
                    <a:bodyPr/>
                    <a:lstStyle/>
                    <a:p>
                      <a:r>
                        <a:rPr lang="hr-HR" sz="2400" dirty="0" smtClean="0">
                          <a:latin typeface="Calibri" panose="020F0502020204030204" pitchFamily="34" charset="0"/>
                          <a:cs typeface="Calibri" panose="020F0502020204030204" pitchFamily="34" charset="0"/>
                        </a:rPr>
                        <a:t>Opis postupaka</a:t>
                      </a:r>
                      <a:endParaRPr lang="hr-HR" sz="2400" dirty="0">
                        <a:latin typeface="Calibri" panose="020F0502020204030204" pitchFamily="34" charset="0"/>
                        <a:cs typeface="Calibri" panose="020F0502020204030204" pitchFamily="34" charset="0"/>
                      </a:endParaRPr>
                    </a:p>
                  </a:txBody>
                  <a:tcPr/>
                </a:tc>
                <a:tc>
                  <a:txBody>
                    <a:bodyPr/>
                    <a:lstStyle/>
                    <a:p>
                      <a:r>
                        <a:rPr lang="hr-HR" sz="2400" dirty="0" smtClean="0">
                          <a:latin typeface="Calibri" panose="020F0502020204030204" pitchFamily="34" charset="0"/>
                          <a:cs typeface="Calibri" panose="020F0502020204030204" pitchFamily="34" charset="0"/>
                        </a:rPr>
                        <a:t>Datum </a:t>
                      </a:r>
                      <a:endParaRPr lang="hr-HR" sz="2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91003285"/>
                  </a:ext>
                </a:extLst>
              </a:tr>
              <a:tr h="531408">
                <a:tc>
                  <a:txBody>
                    <a:bodyPr/>
                    <a:lstStyle/>
                    <a:p>
                      <a:pPr>
                        <a:lnSpc>
                          <a:spcPct val="107000"/>
                        </a:lnSpc>
                        <a:spcAft>
                          <a:spcPts val="0"/>
                        </a:spcAft>
                      </a:pPr>
                      <a:r>
                        <a:rPr lang="hr-HR" sz="18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Početak </a:t>
                      </a: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prijava redovitih učenika u sustav</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800" b="1">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24. 5. 2021.</a:t>
                      </a:r>
                      <a:endParaRPr lang="hr-HR" sz="1800" b="1">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960257411"/>
                  </a:ext>
                </a:extLst>
              </a:tr>
              <a:tr h="531408">
                <a:tc>
                  <a:txBody>
                    <a:bodyPr/>
                    <a:lstStyle/>
                    <a:p>
                      <a:pPr>
                        <a:lnSpc>
                          <a:spcPct val="107000"/>
                        </a:lnSpc>
                        <a:spcAft>
                          <a:spcPts val="0"/>
                        </a:spcAft>
                      </a:pPr>
                      <a:r>
                        <a:rPr lang="hr-HR" sz="18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Početak </a:t>
                      </a: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prijava obrazovnih programa</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800" b="1">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25. 6. 2021.</a:t>
                      </a:r>
                      <a:endParaRPr lang="hr-HR" sz="1800" b="1">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3721430525"/>
                  </a:ext>
                </a:extLst>
              </a:tr>
              <a:tr h="757776">
                <a:tc>
                  <a:txBody>
                    <a:bodyPr/>
                    <a:lstStyle/>
                    <a:p>
                      <a:pPr>
                        <a:lnSpc>
                          <a:spcPct val="107000"/>
                        </a:lnSpc>
                        <a:spcAft>
                          <a:spcPts val="0"/>
                        </a:spcAft>
                      </a:pPr>
                      <a:r>
                        <a:rPr lang="hr-HR" sz="18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Završetak </a:t>
                      </a: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prijave obrazovnih programa koji zahtijevaju dodatne provjere</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28. 6. 2021.</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3762800557"/>
                  </a:ext>
                </a:extLst>
              </a:tr>
              <a:tr h="531408">
                <a:tc>
                  <a:txBody>
                    <a:bodyPr/>
                    <a:lstStyle/>
                    <a:p>
                      <a:pPr>
                        <a:lnSpc>
                          <a:spcPct val="107000"/>
                        </a:lnSpc>
                        <a:spcAft>
                          <a:spcPts val="0"/>
                        </a:spcAft>
                      </a:pPr>
                      <a:r>
                        <a:rPr lang="hr-HR" sz="18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Provođenje </a:t>
                      </a: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dodatnih ispita i provjera te unos rezultata</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29. 6. – 1. 7. 2021.</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2277889418"/>
                  </a:ext>
                </a:extLst>
              </a:tr>
              <a:tr h="1064900">
                <a:tc>
                  <a:txBody>
                    <a:bodyPr/>
                    <a:lstStyle/>
                    <a:p>
                      <a:pPr>
                        <a:lnSpc>
                          <a:spcPct val="107000"/>
                        </a:lnSpc>
                        <a:spcAft>
                          <a:spcPts val="0"/>
                        </a:spcAft>
                      </a:pPr>
                      <a:r>
                        <a:rPr lang="hr-HR" sz="18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Rok </a:t>
                      </a: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za dostavu dokumentacije redovitih učenika (stručno mišljenje HZZ-a i ostali dokumenti kojima se ostvaruju dodatna prava za upis)</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1. 7. 2021.</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2286187566"/>
                  </a:ext>
                </a:extLst>
              </a:tr>
              <a:tr h="1064900">
                <a:tc>
                  <a:txBody>
                    <a:bodyPr/>
                    <a:lstStyle/>
                    <a:p>
                      <a:pPr>
                        <a:lnSpc>
                          <a:spcPct val="107000"/>
                        </a:lnSpc>
                        <a:spcAft>
                          <a:spcPts val="0"/>
                        </a:spcAft>
                      </a:pPr>
                      <a:r>
                        <a:rPr lang="hr-HR" sz="18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Unos </a:t>
                      </a: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prigovora na osobne podatke, ocjene, natjecanja, rezultate dodatnih provjera i podatke na temelju kojih se ostvaruju dodatna prava za upis</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5. 7. 2021.</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3534007722"/>
                  </a:ext>
                </a:extLst>
              </a:tr>
              <a:tr h="531408">
                <a:tc>
                  <a:txBody>
                    <a:bodyPr/>
                    <a:lstStyle/>
                    <a:p>
                      <a:pPr>
                        <a:lnSpc>
                          <a:spcPct val="107000"/>
                        </a:lnSpc>
                        <a:spcAft>
                          <a:spcPts val="0"/>
                        </a:spcAft>
                      </a:pPr>
                      <a:r>
                        <a:rPr lang="hr-HR" sz="18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Brisanje </a:t>
                      </a: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s lista kandidata koji nisu zadovoljili preduvjete</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6. 7. 2021.</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1915026540"/>
                  </a:ext>
                </a:extLst>
              </a:tr>
            </a:tbl>
          </a:graphicData>
        </a:graphic>
      </p:graphicFrame>
    </p:spTree>
    <p:extLst>
      <p:ext uri="{BB962C8B-B14F-4D97-AF65-F5344CB8AC3E}">
        <p14:creationId xmlns:p14="http://schemas.microsoft.com/office/powerpoint/2010/main" val="30689688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broja slajda 1"/>
          <p:cNvSpPr>
            <a:spLocks noGrp="1"/>
          </p:cNvSpPr>
          <p:nvPr>
            <p:ph type="sldNum" sz="quarter" idx="15"/>
          </p:nvPr>
        </p:nvSpPr>
        <p:spPr/>
        <p:txBody>
          <a:bodyPr/>
          <a:lstStyle/>
          <a:p>
            <a:fld id="{51AC688C-F0D1-4743-A1DA-A6688C0A2EF3}" type="slidenum">
              <a:rPr lang="hr-HR" smtClean="0"/>
              <a:pPr/>
              <a:t>27</a:t>
            </a:fld>
            <a:endParaRPr lang="hr-HR"/>
          </a:p>
        </p:txBody>
      </p:sp>
      <p:graphicFrame>
        <p:nvGraphicFramePr>
          <p:cNvPr id="4" name="Rezervirano mjesto sadržaja 3"/>
          <p:cNvGraphicFramePr>
            <a:graphicFrameLocks noGrp="1"/>
          </p:cNvGraphicFramePr>
          <p:nvPr>
            <p:ph sz="quarter" idx="1"/>
            <p:extLst>
              <p:ext uri="{D42A27DB-BD31-4B8C-83A1-F6EECF244321}">
                <p14:modId xmlns:p14="http://schemas.microsoft.com/office/powerpoint/2010/main" val="2852571945"/>
              </p:ext>
            </p:extLst>
          </p:nvPr>
        </p:nvGraphicFramePr>
        <p:xfrm>
          <a:off x="251520" y="188640"/>
          <a:ext cx="8712968" cy="6368777"/>
        </p:xfrm>
        <a:graphic>
          <a:graphicData uri="http://schemas.openxmlformats.org/drawingml/2006/table">
            <a:tbl>
              <a:tblPr firstRow="1" bandRow="1">
                <a:tableStyleId>{93296810-A885-4BE3-A3E7-6D5BEEA58F35}</a:tableStyleId>
              </a:tblPr>
              <a:tblGrid>
                <a:gridCol w="7416824">
                  <a:extLst>
                    <a:ext uri="{9D8B030D-6E8A-4147-A177-3AD203B41FA5}">
                      <a16:colId xmlns:a16="http://schemas.microsoft.com/office/drawing/2014/main" val="2466660979"/>
                    </a:ext>
                  </a:extLst>
                </a:gridCol>
                <a:gridCol w="1296144">
                  <a:extLst>
                    <a:ext uri="{9D8B030D-6E8A-4147-A177-3AD203B41FA5}">
                      <a16:colId xmlns:a16="http://schemas.microsoft.com/office/drawing/2014/main" val="2279381976"/>
                    </a:ext>
                  </a:extLst>
                </a:gridCol>
              </a:tblGrid>
              <a:tr h="585397">
                <a:tc>
                  <a:txBody>
                    <a:bodyPr/>
                    <a:lstStyle/>
                    <a:p>
                      <a:r>
                        <a:rPr lang="hr-HR" sz="2400" dirty="0" smtClean="0">
                          <a:latin typeface="Calibri" panose="020F0502020204030204" pitchFamily="34" charset="0"/>
                          <a:cs typeface="Calibri" panose="020F0502020204030204" pitchFamily="34" charset="0"/>
                        </a:rPr>
                        <a:t>Opis postupaka</a:t>
                      </a:r>
                      <a:endParaRPr lang="hr-HR" sz="2400" dirty="0">
                        <a:latin typeface="Calibri" panose="020F0502020204030204" pitchFamily="34" charset="0"/>
                        <a:cs typeface="Calibri" panose="020F0502020204030204" pitchFamily="34" charset="0"/>
                      </a:endParaRPr>
                    </a:p>
                  </a:txBody>
                  <a:tcPr/>
                </a:tc>
                <a:tc>
                  <a:txBody>
                    <a:bodyPr/>
                    <a:lstStyle/>
                    <a:p>
                      <a:r>
                        <a:rPr lang="hr-HR" sz="2400" dirty="0" smtClean="0">
                          <a:latin typeface="Calibri" panose="020F0502020204030204" pitchFamily="34" charset="0"/>
                          <a:cs typeface="Calibri" panose="020F0502020204030204" pitchFamily="34" charset="0"/>
                        </a:rPr>
                        <a:t>Datum </a:t>
                      </a:r>
                      <a:endParaRPr lang="hr-HR" sz="2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4021709062"/>
                  </a:ext>
                </a:extLst>
              </a:tr>
              <a:tr h="710747">
                <a:tc>
                  <a:txBody>
                    <a:bodyPr/>
                    <a:lstStyle/>
                    <a:p>
                      <a:pPr fontAlgn="base">
                        <a:lnSpc>
                          <a:spcPct val="107000"/>
                        </a:lnSpc>
                        <a:spcAft>
                          <a:spcPts val="0"/>
                        </a:spcAft>
                      </a:pPr>
                      <a:r>
                        <a:rPr lang="hr-HR" sz="16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 Završetak prijava obrazovnih programa</a:t>
                      </a:r>
                      <a:endParaRPr lang="hr-HR" sz="1600" b="1" dirty="0">
                        <a:effectLst/>
                        <a:latin typeface="Calibri" panose="020F0502020204030204" pitchFamily="34" charset="0"/>
                        <a:ea typeface="Calibri" panose="020F0502020204030204" pitchFamily="34" charset="0"/>
                        <a:cs typeface="Calibri" panose="020F0502020204030204" pitchFamily="34" charset="0"/>
                      </a:endParaRPr>
                    </a:p>
                    <a:p>
                      <a:pPr fontAlgn="base">
                        <a:lnSpc>
                          <a:spcPct val="107000"/>
                        </a:lnSpc>
                        <a:spcAft>
                          <a:spcPts val="0"/>
                        </a:spcAft>
                      </a:pPr>
                      <a:r>
                        <a:rPr lang="hr-HR" sz="16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 Početak ispisa prijavnica</a:t>
                      </a:r>
                      <a:endParaRPr lang="hr-HR" sz="16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6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7. 7. 2021.</a:t>
                      </a:r>
                      <a:endParaRPr lang="hr-HR" sz="16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25981051"/>
                  </a:ext>
                </a:extLst>
              </a:tr>
              <a:tr h="1152128">
                <a:tc>
                  <a:txBody>
                    <a:bodyPr/>
                    <a:lstStyle/>
                    <a:p>
                      <a:pPr fontAlgn="base">
                        <a:lnSpc>
                          <a:spcPct val="107000"/>
                        </a:lnSpc>
                        <a:spcAft>
                          <a:spcPts val="0"/>
                        </a:spcAft>
                      </a:pPr>
                      <a:r>
                        <a:rPr lang="hr-HR" sz="16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 Krajnji rok za zaprimanje potpisanih prijavnica (učenici donose razrednicima, a ostali kandidati šalju prijavnice Središnjem prijavnom uredu)</a:t>
                      </a:r>
                      <a:endParaRPr lang="hr-HR" sz="1600" b="1" dirty="0">
                        <a:effectLst/>
                        <a:latin typeface="Calibri" panose="020F0502020204030204" pitchFamily="34" charset="0"/>
                        <a:ea typeface="Calibri" panose="020F0502020204030204" pitchFamily="34" charset="0"/>
                        <a:cs typeface="Calibri" panose="020F0502020204030204" pitchFamily="34" charset="0"/>
                      </a:endParaRPr>
                    </a:p>
                    <a:p>
                      <a:pPr fontAlgn="base">
                        <a:lnSpc>
                          <a:spcPct val="107000"/>
                        </a:lnSpc>
                        <a:spcAft>
                          <a:spcPts val="0"/>
                        </a:spcAft>
                      </a:pPr>
                      <a:r>
                        <a:rPr lang="hr-HR" sz="16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 Brisanje s lista kandidata koji nisu zadovoljili preduvjete ili dostavili prijavnice</a:t>
                      </a:r>
                      <a:endParaRPr lang="hr-HR" sz="16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600" b="1">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9. 7. 2021.</a:t>
                      </a:r>
                      <a:endParaRPr lang="hr-HR" sz="1600" b="1">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652950555"/>
                  </a:ext>
                </a:extLst>
              </a:tr>
              <a:tr h="585397">
                <a:tc>
                  <a:txBody>
                    <a:bodyPr/>
                    <a:lstStyle/>
                    <a:p>
                      <a:pPr>
                        <a:lnSpc>
                          <a:spcPct val="107000"/>
                        </a:lnSpc>
                        <a:spcAft>
                          <a:spcPts val="0"/>
                        </a:spcAft>
                      </a:pPr>
                      <a:r>
                        <a:rPr lang="hr-HR" sz="16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Objava </a:t>
                      </a:r>
                      <a:r>
                        <a:rPr lang="hr-HR" sz="16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konačnih ljestvica poretka</a:t>
                      </a:r>
                      <a:endParaRPr lang="hr-HR" sz="16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600" b="1">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10. 7. 2021.</a:t>
                      </a:r>
                      <a:endParaRPr lang="hr-HR" sz="1600" b="1">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377087859"/>
                  </a:ext>
                </a:extLst>
              </a:tr>
              <a:tr h="2164314">
                <a:tc>
                  <a:txBody>
                    <a:bodyPr/>
                    <a:lstStyle/>
                    <a:p>
                      <a:pPr fontAlgn="base">
                        <a:lnSpc>
                          <a:spcPct val="107000"/>
                        </a:lnSpc>
                        <a:spcAft>
                          <a:spcPts val="0"/>
                        </a:spcAft>
                      </a:pPr>
                      <a:r>
                        <a:rPr lang="hr-HR" sz="16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 Dostava dokumenata koji su uvjet za upis u određeni program obrazovanja (potvrda školske medicine, potvrda obiteljskog liječnika ili liječnička svjedodžba medicine rada i ostali dokumenti kojima su ostvarena dodatna prava za upis) srednje škole</a:t>
                      </a:r>
                      <a:endParaRPr lang="hr-HR" sz="1600" b="1" dirty="0">
                        <a:effectLst/>
                        <a:latin typeface="Calibri" panose="020F0502020204030204" pitchFamily="34" charset="0"/>
                        <a:ea typeface="Calibri" panose="020F0502020204030204" pitchFamily="34" charset="0"/>
                        <a:cs typeface="Calibri" panose="020F0502020204030204" pitchFamily="34" charset="0"/>
                      </a:endParaRPr>
                    </a:p>
                    <a:p>
                      <a:pPr fontAlgn="base">
                        <a:lnSpc>
                          <a:spcPct val="107000"/>
                        </a:lnSpc>
                        <a:spcAft>
                          <a:spcPts val="0"/>
                        </a:spcAft>
                      </a:pPr>
                      <a:r>
                        <a:rPr lang="hr-HR" sz="16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 Dostava potpisanog obrasca o upisu u I. razred srednje škole (upisnice) u srednju školu u koju se učenik upisao (škole same određuju točne datume za zaprimanje upisnica i dodatne dokumentacije unutar ovdje predviđenog razdoblja i objavljuju ih u natječaju te na svojoj mrežnoj stranici i oglasnoj ploči škole)</a:t>
                      </a:r>
                      <a:endParaRPr lang="hr-HR" sz="16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600" b="1">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12. – 14. 7. 2021.</a:t>
                      </a:r>
                      <a:endParaRPr lang="hr-HR" sz="1600" b="1">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2544166136"/>
                  </a:ext>
                </a:extLst>
              </a:tr>
              <a:tr h="585397">
                <a:tc>
                  <a:txBody>
                    <a:bodyPr/>
                    <a:lstStyle/>
                    <a:p>
                      <a:pPr>
                        <a:lnSpc>
                          <a:spcPct val="107000"/>
                        </a:lnSpc>
                        <a:spcAft>
                          <a:spcPts val="0"/>
                        </a:spcAft>
                      </a:pPr>
                      <a:r>
                        <a:rPr lang="hr-HR" sz="16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Objava </a:t>
                      </a:r>
                      <a:r>
                        <a:rPr lang="hr-HR" sz="16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okvirnog broja slobodnih mjesta za jesenski upisni rok</a:t>
                      </a:r>
                      <a:endParaRPr lang="hr-HR" sz="16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6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15. 7. 2021.</a:t>
                      </a:r>
                      <a:endParaRPr lang="hr-HR" sz="16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1695683308"/>
                  </a:ext>
                </a:extLst>
              </a:tr>
              <a:tr h="585397">
                <a:tc>
                  <a:txBody>
                    <a:bodyPr/>
                    <a:lstStyle/>
                    <a:p>
                      <a:pPr>
                        <a:lnSpc>
                          <a:spcPct val="107000"/>
                        </a:lnSpc>
                        <a:spcAft>
                          <a:spcPts val="0"/>
                        </a:spcAft>
                      </a:pPr>
                      <a:r>
                        <a:rPr lang="hr-HR" sz="16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Službena </a:t>
                      </a:r>
                      <a:r>
                        <a:rPr lang="hr-HR" sz="16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objava slobodnih mjesta za jesenski upisni rok</a:t>
                      </a:r>
                      <a:endParaRPr lang="hr-HR" sz="16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6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10. 8. 2021.</a:t>
                      </a:r>
                      <a:endParaRPr lang="hr-HR" sz="16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2461681693"/>
                  </a:ext>
                </a:extLst>
              </a:tr>
            </a:tbl>
          </a:graphicData>
        </a:graphic>
      </p:graphicFrame>
    </p:spTree>
    <p:extLst>
      <p:ext uri="{BB962C8B-B14F-4D97-AF65-F5344CB8AC3E}">
        <p14:creationId xmlns:p14="http://schemas.microsoft.com/office/powerpoint/2010/main" val="32145847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0"/>
            <a:ext cx="7467600" cy="1143000"/>
          </a:xfrm>
        </p:spPr>
        <p:txBody>
          <a:bodyPr>
            <a:normAutofit/>
          </a:bodyPr>
          <a:lstStyle/>
          <a:p>
            <a:r>
              <a:rPr lang="hr-HR" b="1" dirty="0" smtClean="0"/>
              <a:t>Prijava kandidata s teškoćama u razvoju – ljetni rok</a:t>
            </a:r>
            <a:endParaRPr lang="hr-HR" b="1"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3673557663"/>
              </p:ext>
            </p:extLst>
          </p:nvPr>
        </p:nvGraphicFramePr>
        <p:xfrm>
          <a:off x="216343" y="1384874"/>
          <a:ext cx="8524334" cy="4905267"/>
        </p:xfrm>
        <a:graphic>
          <a:graphicData uri="http://schemas.openxmlformats.org/drawingml/2006/table">
            <a:tbl>
              <a:tblPr firstRow="1" bandRow="1">
                <a:tableStyleId>{93296810-A885-4BE3-A3E7-6D5BEEA58F35}</a:tableStyleId>
              </a:tblPr>
              <a:tblGrid>
                <a:gridCol w="6736776">
                  <a:extLst>
                    <a:ext uri="{9D8B030D-6E8A-4147-A177-3AD203B41FA5}">
                      <a16:colId xmlns:a16="http://schemas.microsoft.com/office/drawing/2014/main" val="20000"/>
                    </a:ext>
                  </a:extLst>
                </a:gridCol>
                <a:gridCol w="1787558">
                  <a:extLst>
                    <a:ext uri="{9D8B030D-6E8A-4147-A177-3AD203B41FA5}">
                      <a16:colId xmlns:a16="http://schemas.microsoft.com/office/drawing/2014/main" val="20001"/>
                    </a:ext>
                  </a:extLst>
                </a:gridCol>
              </a:tblGrid>
              <a:tr h="495500">
                <a:tc>
                  <a:txBody>
                    <a:bodyPr/>
                    <a:lstStyle/>
                    <a:p>
                      <a:pPr>
                        <a:lnSpc>
                          <a:spcPct val="115000"/>
                        </a:lnSpc>
                        <a:spcAft>
                          <a:spcPts val="0"/>
                        </a:spcAft>
                      </a:pPr>
                      <a:r>
                        <a:rPr lang="hr-HR" sz="2400" dirty="0" smtClean="0">
                          <a:latin typeface="Calibri" pitchFamily="34" charset="0"/>
                          <a:ea typeface="Times New Roman"/>
                          <a:cs typeface="Calibri" pitchFamily="34" charset="0"/>
                        </a:rPr>
                        <a:t>Opis postupaka</a:t>
                      </a:r>
                      <a:endParaRPr lang="hr-HR" sz="2400" dirty="0">
                        <a:latin typeface="Calibri" pitchFamily="34" charset="0"/>
                        <a:ea typeface="Calibri"/>
                        <a:cs typeface="Calibri" pitchFamily="34" charset="0"/>
                      </a:endParaRPr>
                    </a:p>
                  </a:txBody>
                  <a:tcPr marL="9525" marR="9525" marT="9525" marB="9525" anchor="ctr"/>
                </a:tc>
                <a:tc>
                  <a:txBody>
                    <a:bodyPr/>
                    <a:lstStyle/>
                    <a:p>
                      <a:pPr>
                        <a:lnSpc>
                          <a:spcPct val="115000"/>
                        </a:lnSpc>
                        <a:spcAft>
                          <a:spcPts val="0"/>
                        </a:spcAft>
                      </a:pPr>
                      <a:r>
                        <a:rPr lang="hr-HR" sz="2400" dirty="0" smtClean="0">
                          <a:latin typeface="Calibri" pitchFamily="34" charset="0"/>
                          <a:ea typeface="Times New Roman"/>
                          <a:cs typeface="Calibri" pitchFamily="34" charset="0"/>
                        </a:rPr>
                        <a:t>     Datum</a:t>
                      </a:r>
                      <a:endParaRPr lang="hr-HR" sz="2400" dirty="0">
                        <a:latin typeface="Calibri" pitchFamily="34" charset="0"/>
                        <a:ea typeface="Calibri"/>
                        <a:cs typeface="Calibri" pitchFamily="34" charset="0"/>
                      </a:endParaRPr>
                    </a:p>
                  </a:txBody>
                  <a:tcPr marL="9525" marR="9525" marT="9525" marB="9525" anchor="ctr"/>
                </a:tc>
                <a:extLst>
                  <a:ext uri="{0D108BD9-81ED-4DB2-BD59-A6C34878D82A}">
                    <a16:rowId xmlns:a16="http://schemas.microsoft.com/office/drawing/2014/main" val="10000"/>
                  </a:ext>
                </a:extLst>
              </a:tr>
              <a:tr h="495500">
                <a:tc>
                  <a:txBody>
                    <a:bodyPr/>
                    <a:lstStyle/>
                    <a:p>
                      <a:pPr>
                        <a:lnSpc>
                          <a:spcPct val="107000"/>
                        </a:lnSpc>
                        <a:spcAft>
                          <a:spcPts val="0"/>
                        </a:spcAft>
                      </a:pPr>
                      <a:r>
                        <a:rPr lang="hr-HR" sz="18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Kandidati </a:t>
                      </a: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s teškoćama u razvoju prijavljuju se u </a:t>
                      </a:r>
                      <a:r>
                        <a:rPr lang="hr-HR" sz="18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Županijski Upravni Odjel</a:t>
                      </a:r>
                      <a:r>
                        <a:rPr lang="hr-HR" sz="1800" b="1" baseline="0"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 (Ured državne uprave) </a:t>
                      </a:r>
                      <a:r>
                        <a:rPr lang="hr-HR" sz="18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te </a:t>
                      </a: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iskazuju svoj odabir s liste prioriteta redom kako bi željeli upisati obrazovne programe</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800" b="1">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24. 5. – 14. 6. 2021.</a:t>
                      </a:r>
                      <a:endParaRPr lang="hr-HR" sz="1800" b="1">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1781765963"/>
                  </a:ext>
                </a:extLst>
              </a:tr>
              <a:tr h="495500">
                <a:tc>
                  <a:txBody>
                    <a:bodyPr/>
                    <a:lstStyle/>
                    <a:p>
                      <a:pPr>
                        <a:lnSpc>
                          <a:spcPct val="107000"/>
                        </a:lnSpc>
                        <a:spcAft>
                          <a:spcPts val="0"/>
                        </a:spcAft>
                      </a:pPr>
                      <a:r>
                        <a:rPr lang="hr-HR" sz="18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Upisna </a:t>
                      </a: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povjerenstva ŽUO-a unose navedene odabire u sustav </a:t>
                      </a:r>
                      <a:r>
                        <a:rPr lang="hr-HR" sz="1800" b="1" dirty="0" err="1">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NISpuSŠ</a:t>
                      </a: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-a</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800" b="1">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24. 5. – 17. 6. 2021.</a:t>
                      </a:r>
                      <a:endParaRPr lang="hr-HR" sz="1800" b="1">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3994140494"/>
                  </a:ext>
                </a:extLst>
              </a:tr>
              <a:tr h="495500">
                <a:tc>
                  <a:txBody>
                    <a:bodyPr/>
                    <a:lstStyle/>
                    <a:p>
                      <a:pPr>
                        <a:lnSpc>
                          <a:spcPct val="107000"/>
                        </a:lnSpc>
                        <a:spcAft>
                          <a:spcPts val="0"/>
                        </a:spcAft>
                      </a:pPr>
                      <a:r>
                        <a:rPr lang="hr-HR" sz="18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Zatvaranje </a:t>
                      </a: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mogućnosti unosa odabira kandidata</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17. 6. 2021.</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3143284782"/>
                  </a:ext>
                </a:extLst>
              </a:tr>
              <a:tr h="495500">
                <a:tc>
                  <a:txBody>
                    <a:bodyPr/>
                    <a:lstStyle/>
                    <a:p>
                      <a:pPr>
                        <a:lnSpc>
                          <a:spcPct val="107000"/>
                        </a:lnSpc>
                        <a:spcAft>
                          <a:spcPts val="0"/>
                        </a:spcAft>
                      </a:pPr>
                      <a:r>
                        <a:rPr lang="hr-HR" sz="18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Provođenje </a:t>
                      </a: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dodatnih provjera za kandidate s teškoćama u razvoju i unos rezultata u sustav i podnošenje prigovora</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21. – 23. 6. 2021.</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2761762719"/>
                  </a:ext>
                </a:extLst>
              </a:tr>
              <a:tr h="495500">
                <a:tc>
                  <a:txBody>
                    <a:bodyPr/>
                    <a:lstStyle/>
                    <a:p>
                      <a:pPr>
                        <a:lnSpc>
                          <a:spcPct val="107000"/>
                        </a:lnSpc>
                        <a:spcAft>
                          <a:spcPts val="0"/>
                        </a:spcAft>
                      </a:pPr>
                      <a:r>
                        <a:rPr lang="hr-HR" sz="18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Rangiranje </a:t>
                      </a: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kandidata s teškoćama u razvoju sukladno listama prioriteta</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800" b="1">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21. – 24. 6. 2021.</a:t>
                      </a:r>
                      <a:endParaRPr lang="hr-HR" sz="1800" b="1">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3668976831"/>
                  </a:ext>
                </a:extLst>
              </a:tr>
              <a:tr h="495500">
                <a:tc>
                  <a:txBody>
                    <a:bodyPr/>
                    <a:lstStyle/>
                    <a:p>
                      <a:pPr>
                        <a:lnSpc>
                          <a:spcPct val="107000"/>
                        </a:lnSpc>
                        <a:spcAft>
                          <a:spcPts val="0"/>
                        </a:spcAft>
                      </a:pPr>
                      <a:r>
                        <a:rPr lang="hr-HR" sz="1800" b="1" dirty="0" smtClean="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Smanjenje </a:t>
                      </a: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upisnih kvota razrednih odjela pojedinih obrazovnih programa</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tc>
                  <a:txBody>
                    <a:bodyPr/>
                    <a:lstStyle/>
                    <a:p>
                      <a:pPr algn="r">
                        <a:lnSpc>
                          <a:spcPct val="107000"/>
                        </a:lnSpc>
                        <a:spcAft>
                          <a:spcPts val="0"/>
                        </a:spcAft>
                      </a:pPr>
                      <a:r>
                        <a:rPr lang="hr-HR" sz="1800" b="1" dirty="0">
                          <a:solidFill>
                            <a:srgbClr val="231F20"/>
                          </a:solidFill>
                          <a:effectLst/>
                          <a:latin typeface="Calibri" panose="020F0502020204030204" pitchFamily="34" charset="0"/>
                          <a:ea typeface="Times New Roman" panose="02020603050405020304" pitchFamily="18" charset="0"/>
                          <a:cs typeface="Calibri" panose="020F0502020204030204" pitchFamily="34" charset="0"/>
                        </a:rPr>
                        <a:t>25. 6. 2021.</a:t>
                      </a:r>
                      <a:endParaRPr lang="hr-HR" sz="1800" b="1" dirty="0">
                        <a:effectLst/>
                        <a:latin typeface="Calibri" panose="020F0502020204030204" pitchFamily="34" charset="0"/>
                        <a:ea typeface="Calibri" panose="020F0502020204030204" pitchFamily="34" charset="0"/>
                        <a:cs typeface="Calibri" panose="020F0502020204030204" pitchFamily="34" charset="0"/>
                      </a:endParaRPr>
                    </a:p>
                  </a:txBody>
                  <a:tcPr marL="60960" marR="60960" marT="60960" marB="76200" anchor="ctr"/>
                </a:tc>
                <a:extLst>
                  <a:ext uri="{0D108BD9-81ED-4DB2-BD59-A6C34878D82A}">
                    <a16:rowId xmlns:a16="http://schemas.microsoft.com/office/drawing/2014/main" val="4078663634"/>
                  </a:ext>
                </a:extLst>
              </a:tr>
            </a:tbl>
          </a:graphicData>
        </a:graphic>
      </p:graphicFrame>
      <p:sp>
        <p:nvSpPr>
          <p:cNvPr id="3" name="Rezervirano mjesto broja slajda 2"/>
          <p:cNvSpPr>
            <a:spLocks noGrp="1"/>
          </p:cNvSpPr>
          <p:nvPr>
            <p:ph type="sldNum" sz="quarter" idx="15"/>
          </p:nvPr>
        </p:nvSpPr>
        <p:spPr/>
        <p:txBody>
          <a:bodyPr/>
          <a:lstStyle/>
          <a:p>
            <a:fld id="{51AC688C-F0D1-4743-A1DA-A6688C0A2EF3}" type="slidenum">
              <a:rPr lang="hr-HR" smtClean="0"/>
              <a:pPr/>
              <a:t>28</a:t>
            </a:fld>
            <a:endParaRPr lang="hr-HR"/>
          </a:p>
        </p:txBody>
      </p:sp>
    </p:spTree>
    <p:extLst>
      <p:ext uri="{BB962C8B-B14F-4D97-AF65-F5344CB8AC3E}">
        <p14:creationId xmlns:p14="http://schemas.microsoft.com/office/powerpoint/2010/main" val="216325518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457200" y="1600200"/>
            <a:ext cx="8003232" cy="4873752"/>
          </a:xfrm>
        </p:spPr>
        <p:txBody>
          <a:bodyPr>
            <a:normAutofit/>
          </a:bodyPr>
          <a:lstStyle/>
          <a:p>
            <a:pPr marL="0" indent="0" algn="ctr">
              <a:buNone/>
            </a:pPr>
            <a:r>
              <a:rPr lang="hr-HR" sz="2800" b="1" dirty="0" smtClean="0">
                <a:solidFill>
                  <a:srgbClr val="FF0000"/>
                </a:solidFill>
              </a:rPr>
              <a:t>Molim vas da zajedno s roditeljima provjerite osobne podatke, ocjene iz OŠ, rezultate državnih natjecanja i sve ostale upisane podatke koji se nalaze u sustavu!</a:t>
            </a:r>
            <a:endParaRPr lang="hr-HR" sz="2800" b="1" dirty="0">
              <a:solidFill>
                <a:srgbClr val="FF0000"/>
              </a:solidFill>
            </a:endParaRPr>
          </a:p>
        </p:txBody>
      </p:sp>
      <p:sp>
        <p:nvSpPr>
          <p:cNvPr id="2" name="Rezervirano mjesto broja slajda 1"/>
          <p:cNvSpPr>
            <a:spLocks noGrp="1"/>
          </p:cNvSpPr>
          <p:nvPr>
            <p:ph type="sldNum" sz="quarter" idx="15"/>
          </p:nvPr>
        </p:nvSpPr>
        <p:spPr/>
        <p:txBody>
          <a:bodyPr/>
          <a:lstStyle/>
          <a:p>
            <a:fld id="{51AC688C-F0D1-4743-A1DA-A6688C0A2EF3}" type="slidenum">
              <a:rPr lang="hr-HR" smtClean="0"/>
              <a:pPr/>
              <a:t>29</a:t>
            </a:fld>
            <a:endParaRPr lang="hr-H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dirty="0"/>
          </a:p>
        </p:txBody>
      </p:sp>
      <p:sp>
        <p:nvSpPr>
          <p:cNvPr id="3" name="Content Placeholder 2"/>
          <p:cNvSpPr>
            <a:spLocks noGrp="1"/>
          </p:cNvSpPr>
          <p:nvPr>
            <p:ph sz="quarter" idx="1"/>
          </p:nvPr>
        </p:nvSpPr>
        <p:spPr/>
        <p:txBody>
          <a:bodyPr>
            <a:normAutofit/>
          </a:bodyPr>
          <a:lstStyle/>
          <a:p>
            <a:r>
              <a:rPr lang="hr-HR" dirty="0" smtClean="0"/>
              <a:t>Učenik može prijaviti najviše 6 programa obrazovanja </a:t>
            </a:r>
          </a:p>
          <a:p>
            <a:r>
              <a:rPr lang="hr-HR" dirty="0" smtClean="0"/>
              <a:t>Rangirati od onog koji naviše želi (na prvom mjestu) do onog koji najmanje želi</a:t>
            </a:r>
          </a:p>
          <a:p>
            <a:endParaRPr lang="hr-HR" dirty="0" smtClean="0"/>
          </a:p>
          <a:p>
            <a:endParaRPr lang="hr-HR" dirty="0" smtClean="0"/>
          </a:p>
          <a:p>
            <a:r>
              <a:rPr lang="vi-VN" sz="2100" dirty="0" smtClean="0"/>
              <a:t>Kandidat koji u osnovnoj školi nije učio određeni strani jezik može prilikom prijave programa obrazovanja odabrati učenje toga stranog jezika kao prvoga stranog jezika uz uvjet da je na provjeri znanja utvrđena mogućnost učenja toga stranog jezika kao prvoga stranog jezika. </a:t>
            </a:r>
            <a:endParaRPr lang="hr-HR" sz="2100"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3</a:t>
            </a:fld>
            <a:endParaRPr lang="hr-HR"/>
          </a:p>
        </p:txBody>
      </p:sp>
    </p:spTree>
    <p:extLst>
      <p:ext uri="{BB962C8B-B14F-4D97-AF65-F5344CB8AC3E}">
        <p14:creationId xmlns:p14="http://schemas.microsoft.com/office/powerpoint/2010/main" val="26321834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14290"/>
            <a:ext cx="7467600" cy="1143000"/>
          </a:xfrm>
        </p:spPr>
        <p:txBody>
          <a:bodyPr>
            <a:normAutofit/>
          </a:bodyPr>
          <a:lstStyle/>
          <a:p>
            <a:r>
              <a:rPr lang="hr-HR" b="1" dirty="0" smtClean="0"/>
              <a:t>POSTUPAK PODNOŠENJA I RJEŠAVANJA PRIGOVORA</a:t>
            </a:r>
            <a:endParaRPr lang="hr-HR" b="1" dirty="0"/>
          </a:p>
        </p:txBody>
      </p:sp>
      <p:sp>
        <p:nvSpPr>
          <p:cNvPr id="3" name="Content Placeholder 2"/>
          <p:cNvSpPr>
            <a:spLocks noGrp="1"/>
          </p:cNvSpPr>
          <p:nvPr>
            <p:ph sz="quarter" idx="1"/>
          </p:nvPr>
        </p:nvSpPr>
        <p:spPr>
          <a:xfrm>
            <a:off x="500034" y="1428736"/>
            <a:ext cx="7960398" cy="4873752"/>
          </a:xfrm>
        </p:spPr>
        <p:txBody>
          <a:bodyPr>
            <a:normAutofit fontScale="92500"/>
          </a:bodyPr>
          <a:lstStyle/>
          <a:p>
            <a:pPr>
              <a:buNone/>
            </a:pPr>
            <a:r>
              <a:rPr lang="hr-HR" dirty="0" smtClean="0"/>
              <a:t> </a:t>
            </a:r>
          </a:p>
          <a:p>
            <a:r>
              <a:rPr lang="hr-HR" dirty="0"/>
              <a:t>Učenici </a:t>
            </a:r>
            <a:r>
              <a:rPr lang="hr-HR" dirty="0" smtClean="0"/>
              <a:t>mogu </a:t>
            </a:r>
            <a:r>
              <a:rPr lang="hr-HR" dirty="0"/>
              <a:t>podnositi prigovore tijekom provedbe postupka prijava i upisa učenika u I. razred srednje škole i to usmeno ili pisanim putem u elektroničkom </a:t>
            </a:r>
            <a:r>
              <a:rPr lang="hr-HR" dirty="0" smtClean="0"/>
              <a:t>obliku</a:t>
            </a:r>
          </a:p>
          <a:p>
            <a:pPr fontAlgn="base"/>
            <a:r>
              <a:rPr lang="hr-HR" dirty="0"/>
              <a:t>U</a:t>
            </a:r>
            <a:r>
              <a:rPr lang="hr-HR" dirty="0" smtClean="0"/>
              <a:t>čenik može </a:t>
            </a:r>
            <a:r>
              <a:rPr lang="hr-HR" dirty="0"/>
              <a:t>podnijeti prigovor svom razredniku zbog netočno navedenih zaključnih ocjena iz nastavnih predmeta, osobnih podataka ili podataka na temelju kojih se ostvaruju dodatna prava za upis i zatražiti njihov ispravak.</a:t>
            </a:r>
          </a:p>
          <a:p>
            <a:r>
              <a:rPr lang="hr-HR" dirty="0" smtClean="0"/>
              <a:t>U slučaju da učenik pri ocjenjivanju ispita sposobnosti i darovitosti nije zadovoljan ocjenom, može podnijeti prigovor pisanim putem u elektroničkom obliku srednjoj školi koja je provela ispit</a:t>
            </a:r>
          </a:p>
          <a:p>
            <a:pPr marL="0" indent="0">
              <a:buNone/>
            </a:pPr>
            <a:endParaRPr lang="hr-HR"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30</a:t>
            </a:fld>
            <a:endParaRPr lang="hr-HR"/>
          </a:p>
        </p:txBody>
      </p:sp>
    </p:spTree>
    <p:extLst>
      <p:ext uri="{BB962C8B-B14F-4D97-AF65-F5344CB8AC3E}">
        <p14:creationId xmlns:p14="http://schemas.microsoft.com/office/powerpoint/2010/main" val="21847673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142852"/>
            <a:ext cx="7772400" cy="714396"/>
          </a:xfrm>
        </p:spPr>
        <p:txBody>
          <a:bodyPr/>
          <a:lstStyle/>
          <a:p>
            <a:r>
              <a:rPr lang="hr-HR" b="1" dirty="0" smtClean="0"/>
              <a:t>NATJEČAJ ZA UPIS UČENIKA</a:t>
            </a:r>
            <a:endParaRPr lang="hr-HR" b="1" dirty="0"/>
          </a:p>
        </p:txBody>
      </p:sp>
      <p:sp>
        <p:nvSpPr>
          <p:cNvPr id="3" name="Content Placeholder 2"/>
          <p:cNvSpPr>
            <a:spLocks noGrp="1"/>
          </p:cNvSpPr>
          <p:nvPr>
            <p:ph sz="quarter" idx="1"/>
          </p:nvPr>
        </p:nvSpPr>
        <p:spPr>
          <a:xfrm>
            <a:off x="357158" y="1071546"/>
            <a:ext cx="8229600" cy="5589240"/>
          </a:xfrm>
        </p:spPr>
        <p:txBody>
          <a:bodyPr>
            <a:normAutofit fontScale="62500" lnSpcReduction="20000"/>
          </a:bodyPr>
          <a:lstStyle/>
          <a:p>
            <a:r>
              <a:rPr lang="hr-HR" dirty="0" smtClean="0"/>
              <a:t>Natječaj za upis učenika objavljuje se najkasnije do </a:t>
            </a:r>
            <a:r>
              <a:rPr lang="hr-HR" b="1" dirty="0"/>
              <a:t>2</a:t>
            </a:r>
            <a:r>
              <a:rPr lang="hr-HR" b="1" dirty="0" smtClean="0"/>
              <a:t>0. lipnja 2021. </a:t>
            </a:r>
            <a:r>
              <a:rPr lang="hr-HR" dirty="0" smtClean="0"/>
              <a:t>na mrežnim stranicama i oglasnim pločama </a:t>
            </a:r>
            <a:r>
              <a:rPr lang="hr-HR" b="1" dirty="0" smtClean="0"/>
              <a:t>srednjih škola i osnivača</a:t>
            </a:r>
          </a:p>
          <a:p>
            <a:pPr>
              <a:buNone/>
            </a:pPr>
            <a:endParaRPr lang="hr-HR" b="1" dirty="0" smtClean="0"/>
          </a:p>
          <a:p>
            <a:r>
              <a:rPr lang="hr-HR" u="sng" dirty="0" smtClean="0">
                <a:effectLst>
                  <a:outerShdw blurRad="38100" dist="38100" dir="2700000" algn="tl">
                    <a:srgbClr val="000000">
                      <a:alpha val="43137"/>
                    </a:srgbClr>
                  </a:outerShdw>
                </a:effectLst>
              </a:rPr>
              <a:t>Natječaj za upis sadrži:</a:t>
            </a:r>
          </a:p>
          <a:p>
            <a:pPr marL="0" indent="0" fontAlgn="base">
              <a:buNone/>
            </a:pPr>
            <a:r>
              <a:rPr lang="hr-HR" dirty="0" smtClean="0"/>
              <a:t>- popis </a:t>
            </a:r>
            <a:r>
              <a:rPr lang="hr-HR" dirty="0"/>
              <a:t>programa obrazovanja i broj upisnih mjesta prema vrstama programa obrazovanja sukladno </a:t>
            </a:r>
            <a:r>
              <a:rPr lang="hr-HR" i="1" dirty="0"/>
              <a:t>Strukturi,</a:t>
            </a:r>
            <a:endParaRPr lang="hr-HR" dirty="0"/>
          </a:p>
          <a:p>
            <a:pPr marL="0" indent="0" fontAlgn="base">
              <a:buNone/>
            </a:pPr>
            <a:r>
              <a:rPr lang="hr-HR" dirty="0"/>
              <a:t>– </a:t>
            </a:r>
            <a:r>
              <a:rPr lang="hr-HR" b="1" dirty="0"/>
              <a:t>rokove</a:t>
            </a:r>
            <a:r>
              <a:rPr lang="hr-HR" dirty="0"/>
              <a:t> za upis učenika u I. razred u skladu s točkama X., XI. i XII. ove Odluke,</a:t>
            </a:r>
          </a:p>
          <a:p>
            <a:pPr marL="0" indent="0" fontAlgn="base">
              <a:buNone/>
            </a:pPr>
            <a:r>
              <a:rPr lang="hr-HR" dirty="0"/>
              <a:t>– </a:t>
            </a:r>
            <a:r>
              <a:rPr lang="hr-HR" b="1" dirty="0"/>
              <a:t>predmet posebno važan </a:t>
            </a:r>
            <a:r>
              <a:rPr lang="hr-HR" dirty="0"/>
              <a:t>za upis koji određuje srednja škola,</a:t>
            </a:r>
          </a:p>
          <a:p>
            <a:pPr marL="0" indent="0" fontAlgn="base">
              <a:buNone/>
            </a:pPr>
            <a:r>
              <a:rPr lang="hr-HR" dirty="0"/>
              <a:t>– natjecanje iz znanja koje se vrednuje pri upisu, a određuje ga srednja škola,</a:t>
            </a:r>
          </a:p>
          <a:p>
            <a:pPr marL="0" indent="0" fontAlgn="base">
              <a:buNone/>
            </a:pPr>
            <a:r>
              <a:rPr lang="hr-HR" dirty="0"/>
              <a:t>– </a:t>
            </a:r>
            <a:r>
              <a:rPr lang="hr-HR" b="1" dirty="0"/>
              <a:t>popis zdravstvenih zahtjeva </a:t>
            </a:r>
            <a:r>
              <a:rPr lang="hr-HR" dirty="0"/>
              <a:t>za programe obrazovanja u koje srednja škola planira upisati učenike (sukladno Jedinstvenome popisu zdravstvenih zahtjeva srednjoškolskih programa u svrhu upisa u I. razred srednje škole),</a:t>
            </a:r>
          </a:p>
          <a:p>
            <a:pPr marL="0" indent="0" fontAlgn="base">
              <a:buNone/>
            </a:pPr>
            <a:r>
              <a:rPr lang="hr-HR" dirty="0"/>
              <a:t>– </a:t>
            </a:r>
            <a:r>
              <a:rPr lang="hr-HR" b="1" dirty="0"/>
              <a:t>popis potrebnih dokumenata </a:t>
            </a:r>
            <a:r>
              <a:rPr lang="hr-HR" dirty="0"/>
              <a:t>koji su uvjet za upis u pojedini program obrazovanja,</a:t>
            </a:r>
          </a:p>
          <a:p>
            <a:pPr marL="0" indent="0" fontAlgn="base">
              <a:buNone/>
            </a:pPr>
            <a:r>
              <a:rPr lang="hr-HR" dirty="0"/>
              <a:t>– datume provođenja dodatnih ispita i provjera sukladno rokovima navedenima u točkama X., XI. i XII. ove Odluke,</a:t>
            </a:r>
          </a:p>
          <a:p>
            <a:pPr marL="0" indent="0" fontAlgn="base">
              <a:buNone/>
            </a:pPr>
            <a:r>
              <a:rPr lang="hr-HR" dirty="0"/>
              <a:t>– </a:t>
            </a:r>
            <a:r>
              <a:rPr lang="hr-HR" b="1" dirty="0"/>
              <a:t>popis stranih jezika </a:t>
            </a:r>
            <a:r>
              <a:rPr lang="hr-HR" dirty="0"/>
              <a:t>koji se izvode u školi kao obvezni nastavni predmeti,</a:t>
            </a:r>
          </a:p>
          <a:p>
            <a:pPr marL="0" indent="0" fontAlgn="base">
              <a:buNone/>
            </a:pPr>
            <a:r>
              <a:rPr lang="hr-HR" dirty="0"/>
              <a:t>– popis nastavnih predmeta koji se izvode na nekom od stranih jezika (ako škola ima odobrenje Ministarstva za izvođenje dijela nastave na nekom od stranih jezika),</a:t>
            </a:r>
          </a:p>
          <a:p>
            <a:pPr marL="0" indent="0" fontAlgn="base">
              <a:buNone/>
            </a:pPr>
            <a:r>
              <a:rPr lang="hr-HR" dirty="0"/>
              <a:t>– </a:t>
            </a:r>
            <a:r>
              <a:rPr lang="hr-HR" b="1" dirty="0"/>
              <a:t>naknadu za povećane troškove obrazovanja </a:t>
            </a:r>
            <a:r>
              <a:rPr lang="hr-HR" dirty="0"/>
              <a:t>propisanu točkom XIX. ove Odluke,</a:t>
            </a:r>
          </a:p>
          <a:p>
            <a:pPr marL="0" indent="0" fontAlgn="base">
              <a:buNone/>
            </a:pPr>
            <a:r>
              <a:rPr lang="hr-HR" dirty="0"/>
              <a:t>– </a:t>
            </a:r>
            <a:r>
              <a:rPr lang="hr-HR" b="1" dirty="0"/>
              <a:t>iznos školarine </a:t>
            </a:r>
            <a:r>
              <a:rPr lang="hr-HR" dirty="0"/>
              <a:t>ako se naplaćuje,</a:t>
            </a:r>
          </a:p>
          <a:p>
            <a:pPr marL="0" indent="0" fontAlgn="base">
              <a:buNone/>
            </a:pPr>
            <a:r>
              <a:rPr lang="hr-HR" dirty="0"/>
              <a:t>– </a:t>
            </a:r>
            <a:r>
              <a:rPr lang="hr-HR" b="1" dirty="0"/>
              <a:t>datume zaprimanja upisnica i ostale dokumentacije potrebne za upis</a:t>
            </a:r>
            <a:r>
              <a:rPr lang="hr-HR" dirty="0"/>
              <a:t>,</a:t>
            </a:r>
          </a:p>
          <a:p>
            <a:pPr marL="0" indent="0" fontAlgn="base">
              <a:buNone/>
            </a:pPr>
            <a:r>
              <a:rPr lang="hr-HR" dirty="0"/>
              <a:t>– ostale kriterije i uvjete upisa koji se utvrđuju u skladu s ovom Odlukom i Pravilnikom o elementima i kriterijima.</a:t>
            </a:r>
          </a:p>
          <a:p>
            <a:pPr marL="0" indent="0">
              <a:buNone/>
            </a:pPr>
            <a:endParaRPr lang="hr-HR" dirty="0" smtClean="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31</a:t>
            </a:fld>
            <a:endParaRPr lang="hr-HR"/>
          </a:p>
        </p:txBody>
      </p:sp>
    </p:spTree>
    <p:extLst>
      <p:ext uri="{BB962C8B-B14F-4D97-AF65-F5344CB8AC3E}">
        <p14:creationId xmlns:p14="http://schemas.microsoft.com/office/powerpoint/2010/main" val="177729636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075240" cy="1143000"/>
          </a:xfrm>
        </p:spPr>
        <p:txBody>
          <a:bodyPr/>
          <a:lstStyle/>
          <a:p>
            <a:r>
              <a:rPr lang="hr-HR" dirty="0" smtClean="0"/>
              <a:t>STRANI JEZIK KOJI UČENIK NIJE UČIO U OŠ</a:t>
            </a:r>
            <a:endParaRPr lang="hr-HR" dirty="0"/>
          </a:p>
        </p:txBody>
      </p:sp>
      <p:sp>
        <p:nvSpPr>
          <p:cNvPr id="3" name="Rezervirano mjesto sadržaja 2"/>
          <p:cNvSpPr>
            <a:spLocks noGrp="1"/>
          </p:cNvSpPr>
          <p:nvPr>
            <p:ph sz="quarter" idx="1"/>
          </p:nvPr>
        </p:nvSpPr>
        <p:spPr/>
        <p:txBody>
          <a:bodyPr/>
          <a:lstStyle/>
          <a:p>
            <a:pPr fontAlgn="base"/>
            <a:r>
              <a:rPr lang="hr-HR" sz="1600" dirty="0" smtClean="0"/>
              <a:t>Kada </a:t>
            </a:r>
            <a:r>
              <a:rPr lang="hr-HR" sz="1600" dirty="0"/>
              <a:t>je u pojedinoj školi uvjet za upis </a:t>
            </a:r>
            <a:r>
              <a:rPr lang="hr-HR" sz="1600" b="1" dirty="0"/>
              <a:t>znanje određenoga stranog jezika koji učenik u osnovnoj školi nije učio</a:t>
            </a:r>
            <a:r>
              <a:rPr lang="hr-HR" sz="1600" dirty="0"/>
              <a:t>, upisno povjerenstvo srednje škole u koju se učenik prijavljuje za upis dužno je nakon pisanog zahtjeva učenika provjeriti njegovo znanje iz tog jezika, o čemu škola sastavlja zapisnik.</a:t>
            </a:r>
          </a:p>
          <a:p>
            <a:pPr fontAlgn="base"/>
            <a:r>
              <a:rPr lang="hr-HR" sz="1600" dirty="0"/>
              <a:t>Datum održavanja provjere znanja stranoga jezika srednje škole dužne su objaviti u natječaju za upis učenika i </a:t>
            </a:r>
            <a:r>
              <a:rPr lang="hr-HR" sz="1600" dirty="0" err="1"/>
              <a:t>NISpuSŠ</a:t>
            </a:r>
            <a:r>
              <a:rPr lang="hr-HR" sz="1600" dirty="0"/>
              <a:t>-u, sukladno rokovima navedenima u točkama X., XI. i XII. ove Odluke</a:t>
            </a:r>
            <a:r>
              <a:rPr lang="hr-HR" dirty="0"/>
              <a:t>.</a:t>
            </a:r>
          </a:p>
          <a:p>
            <a:endParaRPr lang="hr-HR"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32</a:t>
            </a:fld>
            <a:endParaRPr lang="hr-HR"/>
          </a:p>
        </p:txBody>
      </p:sp>
    </p:spTree>
    <p:extLst>
      <p:ext uri="{BB962C8B-B14F-4D97-AF65-F5344CB8AC3E}">
        <p14:creationId xmlns:p14="http://schemas.microsoft.com/office/powerpoint/2010/main" val="6458720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075240" cy="1143000"/>
          </a:xfrm>
        </p:spPr>
        <p:txBody>
          <a:bodyPr/>
          <a:lstStyle/>
          <a:p>
            <a:r>
              <a:rPr lang="hr-HR" dirty="0" smtClean="0"/>
              <a:t>PROGRAMI OBRAZOVANJA ZA VEZANE OBRTE</a:t>
            </a:r>
            <a:endParaRPr lang="hr-HR" dirty="0"/>
          </a:p>
        </p:txBody>
      </p:sp>
      <p:sp>
        <p:nvSpPr>
          <p:cNvPr id="3" name="Rezervirano mjesto sadržaja 2"/>
          <p:cNvSpPr>
            <a:spLocks noGrp="1"/>
          </p:cNvSpPr>
          <p:nvPr>
            <p:ph sz="quarter" idx="1"/>
          </p:nvPr>
        </p:nvSpPr>
        <p:spPr/>
        <p:txBody>
          <a:bodyPr>
            <a:normAutofit/>
          </a:bodyPr>
          <a:lstStyle/>
          <a:p>
            <a:r>
              <a:rPr lang="hr-HR" sz="1700" dirty="0"/>
              <a:t>Srednje škole koje planiraju upis učenika u </a:t>
            </a:r>
            <a:r>
              <a:rPr lang="hr-HR" sz="1700" b="1" dirty="0"/>
              <a:t>programe obrazovanja za vezane obrte </a:t>
            </a:r>
            <a:r>
              <a:rPr lang="hr-HR" sz="1700" dirty="0"/>
              <a:t>dužne su u natječaju za upis objaviti točan naziv programa i oznaku »JMO« uz programe obrazovanja za vezane obrte. </a:t>
            </a:r>
            <a:endParaRPr lang="hr-HR" sz="1700" dirty="0" smtClean="0"/>
          </a:p>
          <a:p>
            <a:r>
              <a:rPr lang="hr-HR" sz="1700" dirty="0" smtClean="0"/>
              <a:t>Sve </a:t>
            </a:r>
            <a:r>
              <a:rPr lang="hr-HR" sz="1700" dirty="0"/>
              <a:t>škole koje planiraju upis učenika u te programe dužne su pravodobno i na prikladan način (oglasna ploča škole, mrežne stranice škole, </a:t>
            </a:r>
            <a:r>
              <a:rPr lang="hr-HR" sz="1700" dirty="0" err="1"/>
              <a:t>NISpuSŠ</a:t>
            </a:r>
            <a:r>
              <a:rPr lang="hr-HR" sz="1700" dirty="0"/>
              <a:t> i sl.) izvijestiti učenike i roditelje/skrbnike učenika o načinu obrazovanja u programima za vezane obrte (o broju nastavnih sati, broju sati i drugim pojedinostima o praktičnoj nastavi i vježbama naukovanja, izradi i obrani završnoga rada i sl.) te o drugim uvjetima koji su navedeni u Pravilniku o elementima i kriterijima (dokazivanje zdravstvene sposobnosti kandidata za obavljanje poslova i radnih zadaća u odabranome zanimanju, sklapanje ugovora o naukovanju i dr.).</a:t>
            </a:r>
          </a:p>
          <a:p>
            <a:endParaRPr lang="hr-HR"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33</a:t>
            </a:fld>
            <a:endParaRPr lang="hr-HR"/>
          </a:p>
        </p:txBody>
      </p:sp>
    </p:spTree>
    <p:extLst>
      <p:ext uri="{BB962C8B-B14F-4D97-AF65-F5344CB8AC3E}">
        <p14:creationId xmlns:p14="http://schemas.microsoft.com/office/powerpoint/2010/main" val="26206667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hr-HR" dirty="0" smtClean="0"/>
              <a:t>Učenik svoj upis potvrđuje vlastoručnim potpisom i  potpisom roditelja/skrbnika na obrascu (upisnici) koji će biti dostupan na </a:t>
            </a:r>
            <a:r>
              <a:rPr lang="hr-HR" dirty="0" smtClean="0">
                <a:hlinkClick r:id="rId2"/>
              </a:rPr>
              <a:t>www.upisi.hr</a:t>
            </a:r>
            <a:r>
              <a:rPr lang="hr-HR" dirty="0" smtClean="0"/>
              <a:t> i kojeg je dužan dostaviti u srednju školu u propisanom roku</a:t>
            </a:r>
          </a:p>
          <a:p>
            <a:pPr>
              <a:buNone/>
            </a:pPr>
            <a:endParaRPr lang="hr-HR" dirty="0"/>
          </a:p>
        </p:txBody>
      </p:sp>
      <p:sp>
        <p:nvSpPr>
          <p:cNvPr id="2" name="Rezervirano mjesto broja slajda 1"/>
          <p:cNvSpPr>
            <a:spLocks noGrp="1"/>
          </p:cNvSpPr>
          <p:nvPr>
            <p:ph type="sldNum" sz="quarter" idx="15"/>
          </p:nvPr>
        </p:nvSpPr>
        <p:spPr/>
        <p:txBody>
          <a:bodyPr/>
          <a:lstStyle/>
          <a:p>
            <a:fld id="{51AC688C-F0D1-4743-A1DA-A6688C0A2EF3}" type="slidenum">
              <a:rPr lang="hr-HR" smtClean="0"/>
              <a:pPr/>
              <a:t>34</a:t>
            </a:fld>
            <a:endParaRPr lang="hr-HR"/>
          </a:p>
        </p:txBody>
      </p:sp>
    </p:spTree>
    <p:extLst>
      <p:ext uri="{BB962C8B-B14F-4D97-AF65-F5344CB8AC3E}">
        <p14:creationId xmlns:p14="http://schemas.microsoft.com/office/powerpoint/2010/main" val="325885297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PRIJAVA I UPIS UČENIKA U SŠ</a:t>
            </a:r>
            <a:endParaRPr lang="hr-HR" dirty="0"/>
          </a:p>
        </p:txBody>
      </p:sp>
      <p:sp>
        <p:nvSpPr>
          <p:cNvPr id="3" name="Rezervirano mjesto sadržaja 2"/>
          <p:cNvSpPr>
            <a:spLocks noGrp="1"/>
          </p:cNvSpPr>
          <p:nvPr>
            <p:ph sz="quarter" idx="1"/>
          </p:nvPr>
        </p:nvSpPr>
        <p:spPr/>
        <p:txBody>
          <a:bodyPr/>
          <a:lstStyle/>
          <a:p>
            <a:r>
              <a:rPr lang="hr-HR" dirty="0"/>
              <a:t>Učenici koji osnovno obrazovanje završavaju kao redoviti učenici osnovne škole u Republici Hrvatskoj u školskoj godini 2020./2021., prijavljuju se u </a:t>
            </a:r>
            <a:r>
              <a:rPr lang="hr-HR" dirty="0" err="1"/>
              <a:t>NISpuSŠ</a:t>
            </a:r>
            <a:r>
              <a:rPr lang="hr-HR" dirty="0"/>
              <a:t> u skladu s postupcima opisanima na mrežnoj stranici </a:t>
            </a:r>
            <a:r>
              <a:rPr lang="hr-HR" u="sng" dirty="0">
                <a:solidFill>
                  <a:srgbClr val="0070C0"/>
                </a:solidFill>
                <a:hlinkClick r:id="rId2"/>
              </a:rPr>
              <a:t>www.upisi.hr</a:t>
            </a:r>
            <a:r>
              <a:rPr lang="hr-HR" dirty="0" smtClean="0"/>
              <a:t>.</a:t>
            </a:r>
          </a:p>
          <a:p>
            <a:r>
              <a:rPr lang="hr-HR" dirty="0"/>
              <a:t>Postupci potvrđivanja (zaključavanja) lista prioriteta, potpisivanja i pohranjivanja prijavnica s konačnom listom prioriteta učenika opisani su na mrežnoj stranici www.upisi.hr.</a:t>
            </a:r>
          </a:p>
          <a:p>
            <a:pPr marL="0" indent="0">
              <a:buNone/>
            </a:pPr>
            <a:endParaRPr lang="hr-HR" dirty="0"/>
          </a:p>
          <a:p>
            <a:endParaRPr lang="hr-HR"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35</a:t>
            </a:fld>
            <a:endParaRPr lang="hr-HR"/>
          </a:p>
        </p:txBody>
      </p:sp>
    </p:spTree>
    <p:extLst>
      <p:ext uri="{BB962C8B-B14F-4D97-AF65-F5344CB8AC3E}">
        <p14:creationId xmlns:p14="http://schemas.microsoft.com/office/powerpoint/2010/main" val="42526120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UPIS UČENIKA U SŠ</a:t>
            </a:r>
            <a:endParaRPr lang="hr-HR" dirty="0"/>
          </a:p>
        </p:txBody>
      </p:sp>
      <p:sp>
        <p:nvSpPr>
          <p:cNvPr id="3" name="Rezervirano mjesto sadržaja 2"/>
          <p:cNvSpPr>
            <a:spLocks noGrp="1"/>
          </p:cNvSpPr>
          <p:nvPr>
            <p:ph sz="quarter" idx="1"/>
          </p:nvPr>
        </p:nvSpPr>
        <p:spPr/>
        <p:txBody>
          <a:bodyPr/>
          <a:lstStyle/>
          <a:p>
            <a:r>
              <a:rPr lang="hr-HR" dirty="0"/>
              <a:t>Na temelju javne objave konačnih ljestvica poretka učenika u </a:t>
            </a:r>
            <a:r>
              <a:rPr lang="hr-HR" dirty="0" err="1"/>
              <a:t>NISpuSŠ</a:t>
            </a:r>
            <a:r>
              <a:rPr lang="hr-HR" dirty="0"/>
              <a:t>-u, učenik ostvaruje pravo upisa u I. razred srednje škole u školskoj godini 2021./2022.</a:t>
            </a:r>
          </a:p>
          <a:p>
            <a:r>
              <a:rPr lang="hr-HR" dirty="0"/>
              <a:t>Učenik svoj upis potvrđuje vlastoručnim potpisom i potpisom roditelja/skrbnika na </a:t>
            </a:r>
            <a:r>
              <a:rPr lang="hr-HR" b="1" dirty="0"/>
              <a:t>obrascu (upisnici) dostupnom na mrežnoj stranici </a:t>
            </a:r>
            <a:r>
              <a:rPr lang="hr-HR" b="1" dirty="0" err="1"/>
              <a:t>NISpuSŠ</a:t>
            </a:r>
            <a:r>
              <a:rPr lang="hr-HR" b="1" dirty="0"/>
              <a:t>-a (www.upisi.hr), koji je dužan donijeti osobno ili dostaviti elektroničkim putem u srednju školu</a:t>
            </a:r>
            <a:r>
              <a:rPr lang="hr-HR" dirty="0"/>
              <a:t> u rokovima utvrđenim u točkama X., XI. i XII. ove Odluke.</a:t>
            </a:r>
          </a:p>
          <a:p>
            <a:endParaRPr lang="hr-HR"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36</a:t>
            </a:fld>
            <a:endParaRPr lang="hr-HR"/>
          </a:p>
        </p:txBody>
      </p:sp>
    </p:spTree>
    <p:extLst>
      <p:ext uri="{BB962C8B-B14F-4D97-AF65-F5344CB8AC3E}">
        <p14:creationId xmlns:p14="http://schemas.microsoft.com/office/powerpoint/2010/main" val="27468925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95536" y="260648"/>
            <a:ext cx="7467600" cy="796950"/>
          </a:xfrm>
        </p:spPr>
        <p:txBody>
          <a:bodyPr/>
          <a:lstStyle/>
          <a:p>
            <a:r>
              <a:rPr lang="hr-HR" dirty="0" smtClean="0"/>
              <a:t>NAKNADNI UPISNI ROK</a:t>
            </a:r>
            <a:endParaRPr lang="hr-HR" dirty="0"/>
          </a:p>
        </p:txBody>
      </p:sp>
      <p:sp>
        <p:nvSpPr>
          <p:cNvPr id="3" name="Rezervirano mjesto sadržaja 2"/>
          <p:cNvSpPr>
            <a:spLocks noGrp="1"/>
          </p:cNvSpPr>
          <p:nvPr>
            <p:ph sz="quarter" idx="1"/>
          </p:nvPr>
        </p:nvSpPr>
        <p:spPr>
          <a:xfrm>
            <a:off x="457200" y="1124744"/>
            <a:ext cx="8281416" cy="5349208"/>
          </a:xfrm>
        </p:spPr>
        <p:txBody>
          <a:bodyPr>
            <a:normAutofit fontScale="85000" lnSpcReduction="10000"/>
          </a:bodyPr>
          <a:lstStyle/>
          <a:p>
            <a:pPr fontAlgn="base"/>
            <a:r>
              <a:rPr lang="hr-HR" dirty="0"/>
              <a:t>Učenici koji ne ostvare pravo na upis u ljetnome ili jesenskome upisnom roku mogu se prijaviti za upis u naknadnome upisnom roku za upis u srednju školu u program obrazovanja u kojemu je nakon jesenskoga upisnog roka ostalo slobodnih mjesta u sklopu broja upisnih mjesta propisanih </a:t>
            </a:r>
            <a:r>
              <a:rPr lang="hr-HR" i="1" dirty="0"/>
              <a:t>Strukturom, </a:t>
            </a:r>
            <a:r>
              <a:rPr lang="hr-HR" dirty="0"/>
              <a:t>a utvrđenih u </a:t>
            </a:r>
            <a:r>
              <a:rPr lang="hr-HR" dirty="0" err="1"/>
              <a:t>NISpuSŠ</a:t>
            </a:r>
            <a:r>
              <a:rPr lang="hr-HR" dirty="0"/>
              <a:t>-u.</a:t>
            </a:r>
          </a:p>
          <a:p>
            <a:pPr fontAlgn="base"/>
            <a:r>
              <a:rPr lang="hr-HR" dirty="0" smtClean="0"/>
              <a:t>Učenici </a:t>
            </a:r>
            <a:r>
              <a:rPr lang="hr-HR" dirty="0"/>
              <a:t>iz stavka 1. ovog članka za prijavu moraju ispunjavati sve uvjete propisane Pravilnikom o elementima i kriterijima te natječajem škole.</a:t>
            </a:r>
          </a:p>
          <a:p>
            <a:pPr fontAlgn="base"/>
            <a:r>
              <a:rPr lang="hr-HR" dirty="0" smtClean="0"/>
              <a:t>Učenici </a:t>
            </a:r>
            <a:r>
              <a:rPr lang="hr-HR" dirty="0"/>
              <a:t>se za upis u naknadnome upisnom roku mogu prijaviti školi </a:t>
            </a:r>
            <a:r>
              <a:rPr lang="hr-HR" b="1" dirty="0"/>
              <a:t>od 2. do 24. rujna 2021.</a:t>
            </a:r>
            <a:endParaRPr lang="hr-HR" dirty="0"/>
          </a:p>
          <a:p>
            <a:pPr fontAlgn="base"/>
            <a:r>
              <a:rPr lang="hr-HR" dirty="0" smtClean="0"/>
              <a:t>Upisno </a:t>
            </a:r>
            <a:r>
              <a:rPr lang="hr-HR" dirty="0"/>
              <a:t>povjerenstvo škole o upisu učenika u naknadnome upisnom roku odlučuje na temelju pisanoga zahtjeva učenika te podatke o upisu unosi u </a:t>
            </a:r>
            <a:r>
              <a:rPr lang="hr-HR" dirty="0" err="1"/>
              <a:t>NISpuSŠ</a:t>
            </a:r>
            <a:r>
              <a:rPr lang="hr-HR" dirty="0"/>
              <a:t> nakon zaprimljene potpisane upisnice učenika te ostale dokumentacije potrebne za upis.</a:t>
            </a:r>
          </a:p>
          <a:p>
            <a:pPr fontAlgn="base"/>
            <a:r>
              <a:rPr lang="hr-HR" dirty="0" smtClean="0"/>
              <a:t>Nakon </a:t>
            </a:r>
            <a:r>
              <a:rPr lang="hr-HR" dirty="0"/>
              <a:t>završetka naknadnoga upisnog roka, Ministarstvo utvrđuje konačan broj ustrojenih razrednih odjela i broj upisanih učenika.</a:t>
            </a:r>
          </a:p>
          <a:p>
            <a:endParaRPr lang="hr-HR"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37</a:t>
            </a:fld>
            <a:endParaRPr lang="hr-HR"/>
          </a:p>
        </p:txBody>
      </p:sp>
    </p:spTree>
    <p:extLst>
      <p:ext uri="{BB962C8B-B14F-4D97-AF65-F5344CB8AC3E}">
        <p14:creationId xmlns:p14="http://schemas.microsoft.com/office/powerpoint/2010/main" val="1030410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hr-HR" sz="4400" b="1" dirty="0" smtClean="0"/>
              <a:t>Pratiti!!!!!!</a:t>
            </a:r>
            <a:endParaRPr lang="hr-HR" sz="4400" b="1" dirty="0"/>
          </a:p>
        </p:txBody>
      </p:sp>
      <p:sp>
        <p:nvSpPr>
          <p:cNvPr id="3" name="Rezervirano mjesto sadržaja 2"/>
          <p:cNvSpPr>
            <a:spLocks noGrp="1"/>
          </p:cNvSpPr>
          <p:nvPr>
            <p:ph sz="quarter" idx="1"/>
          </p:nvPr>
        </p:nvSpPr>
        <p:spPr/>
        <p:txBody>
          <a:bodyPr>
            <a:normAutofit/>
          </a:bodyPr>
          <a:lstStyle/>
          <a:p>
            <a:pPr algn="ctr">
              <a:buNone/>
            </a:pPr>
            <a:endParaRPr lang="hr-HR" sz="4000" dirty="0" smtClean="0">
              <a:hlinkClick r:id="rId2"/>
            </a:endParaRPr>
          </a:p>
          <a:p>
            <a:pPr algn="ctr"/>
            <a:r>
              <a:rPr lang="hr-HR" sz="4000" b="1" dirty="0" smtClean="0">
                <a:solidFill>
                  <a:srgbClr val="FF0000"/>
                </a:solidFill>
                <a:hlinkClick r:id="rId2"/>
              </a:rPr>
              <a:t> www.upisi.hr</a:t>
            </a:r>
            <a:endParaRPr lang="hr-HR" sz="4000" b="1" dirty="0" smtClean="0">
              <a:solidFill>
                <a:srgbClr val="FF0000"/>
              </a:solidFill>
            </a:endParaRPr>
          </a:p>
          <a:p>
            <a:pPr algn="ctr"/>
            <a:r>
              <a:rPr lang="hr-HR" sz="4000" b="1" dirty="0" smtClean="0"/>
              <a:t> Web stranicu škole koju učenik želi upisati</a:t>
            </a:r>
          </a:p>
          <a:p>
            <a:pPr algn="ctr"/>
            <a:endParaRPr lang="hr-HR" sz="4000" b="1" dirty="0" smtClean="0"/>
          </a:p>
          <a:p>
            <a:pPr algn="ctr">
              <a:buNone/>
            </a:pPr>
            <a:endParaRPr lang="hr-HR" sz="4000" b="1" dirty="0" smtClean="0"/>
          </a:p>
          <a:p>
            <a:pPr algn="ctr">
              <a:buNone/>
            </a:pPr>
            <a:endParaRPr lang="hr-HR" sz="4000" dirty="0" smtClean="0">
              <a:hlinkClick r:id="rId2"/>
            </a:endParaRPr>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38</a:t>
            </a:fld>
            <a:endParaRPr lang="hr-H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hr-HR" sz="4400" b="1" dirty="0" smtClean="0"/>
              <a:t>Važno!!!</a:t>
            </a:r>
            <a:endParaRPr lang="hr-HR" sz="4400" b="1" dirty="0"/>
          </a:p>
        </p:txBody>
      </p:sp>
      <p:sp>
        <p:nvSpPr>
          <p:cNvPr id="3" name="Rezervirano mjesto sadržaja 2"/>
          <p:cNvSpPr>
            <a:spLocks noGrp="1"/>
          </p:cNvSpPr>
          <p:nvPr>
            <p:ph sz="quarter" idx="1"/>
          </p:nvPr>
        </p:nvSpPr>
        <p:spPr/>
        <p:txBody>
          <a:bodyPr/>
          <a:lstStyle/>
          <a:p>
            <a:r>
              <a:rPr lang="hr-HR" dirty="0" smtClean="0"/>
              <a:t>Pregled najosnovnijih informacija koje trebate znati prilikom odabira SŠ:</a:t>
            </a:r>
          </a:p>
          <a:p>
            <a:pPr>
              <a:buNone/>
            </a:pPr>
            <a:endParaRPr lang="hr-HR" dirty="0" smtClean="0"/>
          </a:p>
          <a:p>
            <a:pPr marL="457200" indent="-457200">
              <a:buAutoNum type="arabicPeriod"/>
            </a:pPr>
            <a:r>
              <a:rPr lang="hr-HR" b="1" dirty="0" smtClean="0"/>
              <a:t>Ukupan rezultat zbroja bodova koje je učenik stekao po svim osnovama vrednovanja (zajednički, dodatni i poseban element vrednovanja)</a:t>
            </a:r>
          </a:p>
          <a:p>
            <a:pPr marL="457200" indent="-457200">
              <a:buAutoNum type="arabicPeriod"/>
            </a:pPr>
            <a:r>
              <a:rPr lang="hr-HR" b="1" dirty="0" smtClean="0"/>
              <a:t>Popis predmeta posebno važnih za upis</a:t>
            </a:r>
          </a:p>
          <a:p>
            <a:pPr marL="457200" indent="-457200">
              <a:buAutoNum type="arabicPeriod"/>
            </a:pPr>
            <a:r>
              <a:rPr lang="hr-HR" b="1" dirty="0" smtClean="0"/>
              <a:t>Ispunjenje posebnih uvjeta za upis u određeni program (provjere sposobnosti i darovitosti; zdravstvene teškoće)</a:t>
            </a:r>
            <a:endParaRPr lang="hr-HR" b="1"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39</a:t>
            </a:fld>
            <a:endParaRPr lang="hr-H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1" dirty="0" smtClean="0"/>
              <a:t>ELEMENTI VREDNOVANJA</a:t>
            </a:r>
            <a:endParaRPr lang="hr-HR" b="1" dirty="0"/>
          </a:p>
        </p:txBody>
      </p:sp>
      <p:sp>
        <p:nvSpPr>
          <p:cNvPr id="3" name="Rezervirano mjesto sadržaja 2"/>
          <p:cNvSpPr>
            <a:spLocks noGrp="1"/>
          </p:cNvSpPr>
          <p:nvPr>
            <p:ph sz="quarter" idx="1"/>
          </p:nvPr>
        </p:nvSpPr>
        <p:spPr>
          <a:xfrm>
            <a:off x="571472" y="2071678"/>
            <a:ext cx="7467600" cy="3686188"/>
          </a:xfrm>
        </p:spPr>
        <p:txBody>
          <a:bodyPr/>
          <a:lstStyle/>
          <a:p>
            <a:r>
              <a:rPr lang="hr-HR" dirty="0" smtClean="0"/>
              <a:t>Zajednički elementi</a:t>
            </a:r>
          </a:p>
          <a:p>
            <a:r>
              <a:rPr lang="hr-HR" dirty="0" smtClean="0"/>
              <a:t>Dodatan element</a:t>
            </a:r>
          </a:p>
          <a:p>
            <a:r>
              <a:rPr lang="hr-HR" dirty="0" smtClean="0"/>
              <a:t>Poseban element</a:t>
            </a:r>
          </a:p>
          <a:p>
            <a:endParaRPr lang="hr-HR" dirty="0" smtClean="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4</a:t>
            </a:fld>
            <a:endParaRPr lang="hr-HR"/>
          </a:p>
        </p:txBody>
      </p:sp>
    </p:spTree>
    <p:extLst>
      <p:ext uri="{BB962C8B-B14F-4D97-AF65-F5344CB8AC3E}">
        <p14:creationId xmlns:p14="http://schemas.microsoft.com/office/powerpoint/2010/main" val="68821576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hr-HR" sz="4000" b="1" dirty="0" smtClean="0"/>
              <a:t>Učestali problemi</a:t>
            </a:r>
            <a:endParaRPr lang="hr-HR" sz="4000" b="1" dirty="0"/>
          </a:p>
        </p:txBody>
      </p:sp>
      <p:sp>
        <p:nvSpPr>
          <p:cNvPr id="3" name="Rezervirano mjesto sadržaja 2"/>
          <p:cNvSpPr>
            <a:spLocks noGrp="1"/>
          </p:cNvSpPr>
          <p:nvPr>
            <p:ph sz="quarter" idx="1"/>
          </p:nvPr>
        </p:nvSpPr>
        <p:spPr>
          <a:xfrm>
            <a:off x="457200" y="1600200"/>
            <a:ext cx="7615262" cy="4873752"/>
          </a:xfrm>
        </p:spPr>
        <p:txBody>
          <a:bodyPr/>
          <a:lstStyle/>
          <a:p>
            <a:r>
              <a:rPr lang="hr-HR" dirty="0" smtClean="0"/>
              <a:t>Učenici i roditelji ne razumiju u potpunosti postupak prijave, otežano slijede upute, ne prate rokove</a:t>
            </a:r>
          </a:p>
          <a:p>
            <a:r>
              <a:rPr lang="hr-HR" dirty="0" smtClean="0"/>
              <a:t>Nemaju pristup internetu</a:t>
            </a:r>
          </a:p>
          <a:p>
            <a:r>
              <a:rPr lang="hr-HR" dirty="0" smtClean="0"/>
              <a:t>Kao prvi prioritet biraju obrazovni program prvi na listi preporuka (učenici s teškoćama)</a:t>
            </a:r>
          </a:p>
          <a:p>
            <a:r>
              <a:rPr lang="hr-HR" dirty="0" smtClean="0"/>
              <a:t>Ne biraju obrazovne programe prema preporukama službe profesionalnog usmjeravanja (učenici s teškoćama)</a:t>
            </a:r>
          </a:p>
          <a:p>
            <a:endParaRPr lang="hr-HR"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40</a:t>
            </a:fld>
            <a:endParaRPr lang="hr-H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1322" y="332656"/>
            <a:ext cx="8043890" cy="724942"/>
          </a:xfrm>
        </p:spPr>
        <p:txBody>
          <a:bodyPr/>
          <a:lstStyle/>
          <a:p>
            <a:r>
              <a:rPr lang="hr-HR" b="1" dirty="0" smtClean="0"/>
              <a:t>ISPIS I POTPISIVANJE PRIJAVNICA</a:t>
            </a:r>
            <a:endParaRPr lang="hr-HR" b="1" dirty="0"/>
          </a:p>
        </p:txBody>
      </p:sp>
      <p:sp>
        <p:nvSpPr>
          <p:cNvPr id="3" name="Rezervirano mjesto sadržaja 2"/>
          <p:cNvSpPr>
            <a:spLocks noGrp="1"/>
          </p:cNvSpPr>
          <p:nvPr>
            <p:ph sz="quarter" idx="1"/>
          </p:nvPr>
        </p:nvSpPr>
        <p:spPr>
          <a:xfrm>
            <a:off x="539552" y="1772816"/>
            <a:ext cx="8048012" cy="5184576"/>
          </a:xfrm>
        </p:spPr>
        <p:txBody>
          <a:bodyPr>
            <a:normAutofit/>
          </a:bodyPr>
          <a:lstStyle/>
          <a:p>
            <a:pPr marL="0" indent="0" algn="ctr">
              <a:buNone/>
            </a:pPr>
            <a:r>
              <a:rPr lang="hr-HR" dirty="0" smtClean="0"/>
              <a:t>Učenici prijavnice donose razrednicima:</a:t>
            </a:r>
          </a:p>
          <a:p>
            <a:pPr marL="0" indent="0">
              <a:buNone/>
            </a:pPr>
            <a:endParaRPr lang="hr-HR" dirty="0"/>
          </a:p>
          <a:p>
            <a:pPr marL="0" indent="0" algn="ctr">
              <a:buNone/>
            </a:pPr>
            <a:r>
              <a:rPr lang="hr-HR" dirty="0" smtClean="0">
                <a:solidFill>
                  <a:srgbClr val="FF0000"/>
                </a:solidFill>
              </a:rPr>
              <a:t>8. srpnja od 9 do 17 sati</a:t>
            </a:r>
          </a:p>
          <a:p>
            <a:pPr marL="0" indent="0" algn="ctr">
              <a:buNone/>
            </a:pPr>
            <a:r>
              <a:rPr lang="hr-HR" dirty="0">
                <a:solidFill>
                  <a:srgbClr val="FF0000"/>
                </a:solidFill>
              </a:rPr>
              <a:t>i</a:t>
            </a:r>
            <a:endParaRPr lang="hr-HR" dirty="0" smtClean="0">
              <a:solidFill>
                <a:srgbClr val="FF0000"/>
              </a:solidFill>
            </a:endParaRPr>
          </a:p>
          <a:p>
            <a:pPr marL="0" indent="0" algn="ctr">
              <a:buNone/>
            </a:pPr>
            <a:r>
              <a:rPr lang="hr-HR" dirty="0" smtClean="0">
                <a:solidFill>
                  <a:srgbClr val="FF0000"/>
                </a:solidFill>
              </a:rPr>
              <a:t>9. srpnja od 9 do 11 sati.</a:t>
            </a:r>
          </a:p>
          <a:p>
            <a:pPr marL="0" indent="0">
              <a:buNone/>
            </a:pPr>
            <a:endParaRPr lang="hr-HR" dirty="0">
              <a:solidFill>
                <a:srgbClr val="FF0000"/>
              </a:solidFill>
            </a:endParaRPr>
          </a:p>
          <a:p>
            <a:pPr marL="0" indent="0">
              <a:buNone/>
            </a:pPr>
            <a:endParaRPr lang="hr-HR" dirty="0" smtClean="0">
              <a:solidFill>
                <a:srgbClr val="FF0000"/>
              </a:solidFill>
            </a:endParaRPr>
          </a:p>
          <a:p>
            <a:pPr marL="0" indent="0">
              <a:buNone/>
            </a:pPr>
            <a:endParaRPr lang="hr-HR" dirty="0" smtClean="0">
              <a:solidFill>
                <a:srgbClr val="FF0000"/>
              </a:solidFill>
            </a:endParaRPr>
          </a:p>
          <a:p>
            <a:pPr marL="0" indent="0">
              <a:buNone/>
            </a:pPr>
            <a:r>
              <a:rPr lang="hr-HR" sz="3200" dirty="0" smtClean="0">
                <a:solidFill>
                  <a:srgbClr val="FF0000"/>
                </a:solidFill>
              </a:rPr>
              <a:t>                  </a:t>
            </a:r>
            <a:r>
              <a:rPr lang="hr-HR" sz="3200" b="1" dirty="0" smtClean="0">
                <a:solidFill>
                  <a:srgbClr val="982890"/>
                </a:solidFill>
              </a:rPr>
              <a:t>Sretno svima! </a:t>
            </a:r>
            <a:r>
              <a:rPr lang="hr-HR" sz="3200" b="1" dirty="0" smtClean="0">
                <a:solidFill>
                  <a:srgbClr val="982890"/>
                </a:solidFill>
                <a:sym typeface="Wingdings" panose="05000000000000000000" pitchFamily="2" charset="2"/>
              </a:rPr>
              <a:t></a:t>
            </a:r>
            <a:endParaRPr lang="hr-HR" sz="3200" b="1" dirty="0">
              <a:solidFill>
                <a:srgbClr val="982890"/>
              </a:solidFill>
            </a:endParaRPr>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41</a:t>
            </a:fld>
            <a:endParaRPr lang="hr-HR"/>
          </a:p>
        </p:txBody>
      </p:sp>
    </p:spTree>
    <p:extLst>
      <p:ext uri="{BB962C8B-B14F-4D97-AF65-F5344CB8AC3E}">
        <p14:creationId xmlns:p14="http://schemas.microsoft.com/office/powerpoint/2010/main" val="28608579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57158" y="142852"/>
            <a:ext cx="7467600" cy="1143000"/>
          </a:xfrm>
        </p:spPr>
        <p:txBody>
          <a:bodyPr>
            <a:normAutofit/>
          </a:bodyPr>
          <a:lstStyle/>
          <a:p>
            <a:r>
              <a:rPr lang="hr-HR" b="1" dirty="0" smtClean="0"/>
              <a:t>ZAJEDNIČKI ELEMENT VREDNOVANJA KANDIDATA</a:t>
            </a:r>
            <a:endParaRPr lang="hr-HR" b="1" dirty="0"/>
          </a:p>
        </p:txBody>
      </p:sp>
      <p:sp>
        <p:nvSpPr>
          <p:cNvPr id="3" name="Rezervirano mjesto sadržaja 2"/>
          <p:cNvSpPr>
            <a:spLocks noGrp="1"/>
          </p:cNvSpPr>
          <p:nvPr>
            <p:ph sz="quarter" idx="1"/>
          </p:nvPr>
        </p:nvSpPr>
        <p:spPr/>
        <p:txBody>
          <a:bodyPr>
            <a:normAutofit fontScale="92500" lnSpcReduction="20000"/>
          </a:bodyPr>
          <a:lstStyle/>
          <a:p>
            <a:pPr marL="0" indent="0">
              <a:buNone/>
            </a:pPr>
            <a:r>
              <a:rPr lang="hr-HR" sz="2600" dirty="0" smtClean="0"/>
              <a:t>GIMNAZIJE I ČETVEROGODIŠNJE STRUKOVNE ŠKOLE</a:t>
            </a:r>
            <a:br>
              <a:rPr lang="hr-HR" sz="2600" dirty="0" smtClean="0"/>
            </a:br>
            <a:endParaRPr lang="hr-HR" sz="2600" dirty="0" smtClean="0"/>
          </a:p>
          <a:p>
            <a:r>
              <a:rPr lang="hr-HR" sz="2600" dirty="0" smtClean="0"/>
              <a:t>Prosjeci zaključnih ocjena iz svih nastavnih predmeta na dvije decimale u posljednja 4 razreda</a:t>
            </a:r>
          </a:p>
          <a:p>
            <a:r>
              <a:rPr lang="hr-HR" sz="2600" dirty="0" smtClean="0"/>
              <a:t>Zaključne ocjene u posljednja dva razreda OŠ iz Hrvatskog jezika, Matematike i prvog stranog jezika </a:t>
            </a:r>
          </a:p>
          <a:p>
            <a:r>
              <a:rPr lang="hr-HR" sz="2600" dirty="0" smtClean="0"/>
              <a:t>Ocjene iz triju nastavnih predmeta važnih za nastavak obrazovanja u pojedinim programima obrazovanja – dva su propisana, a jedan odabire srednja škola (Popis predmeta posebno važnih za upis)</a:t>
            </a:r>
          </a:p>
          <a:p>
            <a:r>
              <a:rPr lang="hr-HR" sz="2600" dirty="0" err="1" smtClean="0"/>
              <a:t>Max</a:t>
            </a:r>
            <a:r>
              <a:rPr lang="hr-HR" sz="2600" dirty="0" smtClean="0"/>
              <a:t> 80 bodova</a:t>
            </a:r>
            <a:endParaRPr lang="hr-HR"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5</a:t>
            </a:fld>
            <a:endParaRPr lang="hr-HR"/>
          </a:p>
        </p:txBody>
      </p:sp>
    </p:spTree>
    <p:extLst>
      <p:ext uri="{BB962C8B-B14F-4D97-AF65-F5344CB8AC3E}">
        <p14:creationId xmlns:p14="http://schemas.microsoft.com/office/powerpoint/2010/main" val="14981739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57158" y="214290"/>
            <a:ext cx="7467600" cy="1143000"/>
          </a:xfrm>
        </p:spPr>
        <p:txBody>
          <a:bodyPr>
            <a:normAutofit/>
          </a:bodyPr>
          <a:lstStyle/>
          <a:p>
            <a:r>
              <a:rPr lang="hr-HR" b="1" dirty="0" smtClean="0"/>
              <a:t>ZAJEDNIČKI ELEMENT VREDNOVANJA KANDIDATA</a:t>
            </a:r>
            <a:endParaRPr lang="hr-HR" b="1" dirty="0"/>
          </a:p>
        </p:txBody>
      </p:sp>
      <p:sp>
        <p:nvSpPr>
          <p:cNvPr id="3" name="Rezervirano mjesto sadržaja 2"/>
          <p:cNvSpPr>
            <a:spLocks noGrp="1"/>
          </p:cNvSpPr>
          <p:nvPr>
            <p:ph sz="quarter" idx="1"/>
          </p:nvPr>
        </p:nvSpPr>
        <p:spPr/>
        <p:txBody>
          <a:bodyPr>
            <a:normAutofit lnSpcReduction="10000"/>
          </a:bodyPr>
          <a:lstStyle/>
          <a:p>
            <a:pPr marL="0" indent="0">
              <a:buNone/>
            </a:pPr>
            <a:r>
              <a:rPr lang="hr-HR" sz="2800" dirty="0" smtClean="0"/>
              <a:t>STRUKOVNE ŠKOLE U TRAJANJU OD 3 GODINE I PROGRAMI OBRAZOVANJA ZA VEZANE OBRTE</a:t>
            </a:r>
          </a:p>
          <a:p>
            <a:endParaRPr lang="hr-HR" sz="2800" dirty="0"/>
          </a:p>
          <a:p>
            <a:r>
              <a:rPr lang="hr-HR" sz="2800" dirty="0" smtClean="0"/>
              <a:t>Prosjeci zaključnih ocjena iz svih nastavnih predmeta na dvije decimale u posljednja 4 razreda </a:t>
            </a:r>
          </a:p>
          <a:p>
            <a:r>
              <a:rPr lang="hr-HR" sz="2800" dirty="0" smtClean="0"/>
              <a:t>Zaključne ocjene u posljednja dva razreda OŠ iz Hrvatskog jezika, Matematike i prvog stranog jezika </a:t>
            </a:r>
          </a:p>
          <a:p>
            <a:r>
              <a:rPr lang="hr-HR" sz="2800" dirty="0" err="1" smtClean="0"/>
              <a:t>Max</a:t>
            </a:r>
            <a:r>
              <a:rPr lang="hr-HR" sz="2800" dirty="0" smtClean="0"/>
              <a:t> 50 bodova</a:t>
            </a:r>
          </a:p>
          <a:p>
            <a:endParaRPr lang="hr-HR" dirty="0" smtClean="0"/>
          </a:p>
          <a:p>
            <a:endParaRPr lang="hr-HR"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6</a:t>
            </a:fld>
            <a:endParaRPr lang="hr-HR"/>
          </a:p>
        </p:txBody>
      </p:sp>
    </p:spTree>
    <p:extLst>
      <p:ext uri="{BB962C8B-B14F-4D97-AF65-F5344CB8AC3E}">
        <p14:creationId xmlns:p14="http://schemas.microsoft.com/office/powerpoint/2010/main" val="37706681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57158" y="214290"/>
            <a:ext cx="7467600" cy="1143000"/>
          </a:xfrm>
        </p:spPr>
        <p:txBody>
          <a:bodyPr>
            <a:normAutofit/>
          </a:bodyPr>
          <a:lstStyle/>
          <a:p>
            <a:r>
              <a:rPr lang="hr-HR" b="1" dirty="0" smtClean="0"/>
              <a:t>ZAJEDNIČKI ELEMENT VREDNOVANJA KANDIDATA</a:t>
            </a:r>
            <a:endParaRPr lang="hr-HR" b="1" dirty="0"/>
          </a:p>
        </p:txBody>
      </p:sp>
      <p:sp>
        <p:nvSpPr>
          <p:cNvPr id="3" name="Rezervirano mjesto sadržaja 2"/>
          <p:cNvSpPr>
            <a:spLocks noGrp="1"/>
          </p:cNvSpPr>
          <p:nvPr>
            <p:ph sz="quarter" idx="1"/>
          </p:nvPr>
        </p:nvSpPr>
        <p:spPr/>
        <p:txBody>
          <a:bodyPr>
            <a:normAutofit/>
          </a:bodyPr>
          <a:lstStyle/>
          <a:p>
            <a:pPr marL="0" indent="0">
              <a:buNone/>
            </a:pPr>
            <a:r>
              <a:rPr lang="hr-HR" sz="2600" dirty="0" smtClean="0"/>
              <a:t>PROGRAMI OBRAZOVANJA ZA STJECANJE STRUKOVNE KVALIFIKACIJE U TRAJANJU MANJEM OD TRI GODINE</a:t>
            </a:r>
          </a:p>
          <a:p>
            <a:endParaRPr lang="hr-HR" sz="2600" dirty="0"/>
          </a:p>
          <a:p>
            <a:r>
              <a:rPr lang="hr-HR" sz="2600" dirty="0" smtClean="0"/>
              <a:t>Prosjeci zaključnih ocjena iz svih nastavnih predmeta na dvije decimale u posljednja 4 razreda </a:t>
            </a:r>
          </a:p>
          <a:p>
            <a:endParaRPr lang="hr-HR" sz="2600" dirty="0"/>
          </a:p>
          <a:p>
            <a:r>
              <a:rPr lang="hr-HR" sz="2600" dirty="0" err="1" smtClean="0"/>
              <a:t>Max</a:t>
            </a:r>
            <a:r>
              <a:rPr lang="hr-HR" sz="2600" dirty="0" smtClean="0"/>
              <a:t> 20 bodova</a:t>
            </a:r>
          </a:p>
          <a:p>
            <a:endParaRPr lang="hr-HR" sz="2600" dirty="0" smtClean="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7</a:t>
            </a:fld>
            <a:endParaRPr lang="hr-HR"/>
          </a:p>
        </p:txBody>
      </p:sp>
    </p:spTree>
    <p:extLst>
      <p:ext uri="{BB962C8B-B14F-4D97-AF65-F5344CB8AC3E}">
        <p14:creationId xmlns:p14="http://schemas.microsoft.com/office/powerpoint/2010/main" val="3648976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57158" y="142852"/>
            <a:ext cx="7467600" cy="1143000"/>
          </a:xfrm>
        </p:spPr>
        <p:txBody>
          <a:bodyPr>
            <a:normAutofit/>
          </a:bodyPr>
          <a:lstStyle/>
          <a:p>
            <a:r>
              <a:rPr lang="hr-HR" b="1" dirty="0" smtClean="0"/>
              <a:t>DODATNI ELEMENT VREDNOVANJA KANDIDATA</a:t>
            </a:r>
            <a:endParaRPr lang="hr-HR" b="1" dirty="0"/>
          </a:p>
        </p:txBody>
      </p:sp>
      <p:sp>
        <p:nvSpPr>
          <p:cNvPr id="3" name="Rezervirano mjesto sadržaja 2"/>
          <p:cNvSpPr>
            <a:spLocks noGrp="1"/>
          </p:cNvSpPr>
          <p:nvPr>
            <p:ph sz="quarter" idx="1"/>
          </p:nvPr>
        </p:nvSpPr>
        <p:spPr/>
        <p:txBody>
          <a:bodyPr>
            <a:normAutofit/>
          </a:bodyPr>
          <a:lstStyle/>
          <a:p>
            <a:pPr marL="0" indent="0">
              <a:buNone/>
            </a:pPr>
            <a:r>
              <a:rPr lang="hr-HR" sz="2600" dirty="0" smtClean="0"/>
              <a:t>Sposobnosti, darovitosti i znanja kandidata koja se dokazuju i vrednuju:</a:t>
            </a:r>
          </a:p>
          <a:p>
            <a:endParaRPr lang="hr-HR" sz="2600" dirty="0"/>
          </a:p>
          <a:p>
            <a:r>
              <a:rPr lang="hr-HR" sz="2600" dirty="0" smtClean="0"/>
              <a:t>Na osnovi ispitivanja posebnih znanja, vještina, sposobnosti i darovitosti</a:t>
            </a:r>
          </a:p>
          <a:p>
            <a:r>
              <a:rPr lang="hr-HR" sz="2600" dirty="0" smtClean="0"/>
              <a:t>Na osnovi rezultata postignutih na natjecanjima u znanju</a:t>
            </a:r>
          </a:p>
          <a:p>
            <a:r>
              <a:rPr lang="hr-HR" sz="2600" dirty="0" smtClean="0"/>
              <a:t>Na osnovi rezultata postignutih na natjecanjima školskih sportskih društava</a:t>
            </a:r>
            <a:endParaRPr lang="hr-HR" sz="2600" dirty="0"/>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8</a:t>
            </a:fld>
            <a:endParaRPr lang="hr-HR"/>
          </a:p>
        </p:txBody>
      </p:sp>
    </p:spTree>
    <p:extLst>
      <p:ext uri="{BB962C8B-B14F-4D97-AF65-F5344CB8AC3E}">
        <p14:creationId xmlns:p14="http://schemas.microsoft.com/office/powerpoint/2010/main" val="3589333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85720" y="214290"/>
            <a:ext cx="7467600" cy="1143000"/>
          </a:xfrm>
        </p:spPr>
        <p:txBody>
          <a:bodyPr>
            <a:normAutofit/>
          </a:bodyPr>
          <a:lstStyle/>
          <a:p>
            <a:r>
              <a:rPr lang="hr-HR" b="1" dirty="0" smtClean="0"/>
              <a:t>DODATNI ELEMENT VREDNOVANJA KANDIDATA</a:t>
            </a:r>
            <a:endParaRPr lang="hr-HR" b="1" dirty="0"/>
          </a:p>
        </p:txBody>
      </p:sp>
      <p:sp>
        <p:nvSpPr>
          <p:cNvPr id="3" name="Rezervirano mjesto sadržaja 2"/>
          <p:cNvSpPr>
            <a:spLocks noGrp="1"/>
          </p:cNvSpPr>
          <p:nvPr>
            <p:ph sz="quarter" idx="1"/>
          </p:nvPr>
        </p:nvSpPr>
        <p:spPr/>
        <p:txBody>
          <a:bodyPr/>
          <a:lstStyle/>
          <a:p>
            <a:pPr marL="0" indent="0">
              <a:buNone/>
            </a:pPr>
            <a:r>
              <a:rPr lang="hr-HR" sz="2600" dirty="0" smtClean="0"/>
              <a:t>Provjera posebnih znanja kandidata</a:t>
            </a:r>
          </a:p>
          <a:p>
            <a:pPr marL="0" indent="0">
              <a:buNone/>
            </a:pPr>
            <a:endParaRPr lang="hr-HR" sz="2600" dirty="0" smtClean="0"/>
          </a:p>
          <a:p>
            <a:r>
              <a:rPr lang="hr-HR" sz="2600" dirty="0"/>
              <a:t>Srednje škole mogu, u opravdanim slučajevima, provoditi provjere posebnih znanja iz nastavnih predmeta posebno važnih za upis kandidata u pojedini program obrazovanja</a:t>
            </a:r>
            <a:r>
              <a:rPr lang="hr-HR" dirty="0"/>
              <a:t>. </a:t>
            </a:r>
          </a:p>
        </p:txBody>
      </p:sp>
      <p:sp>
        <p:nvSpPr>
          <p:cNvPr id="4" name="Rezervirano mjesto broja slajda 3"/>
          <p:cNvSpPr>
            <a:spLocks noGrp="1"/>
          </p:cNvSpPr>
          <p:nvPr>
            <p:ph type="sldNum" sz="quarter" idx="15"/>
          </p:nvPr>
        </p:nvSpPr>
        <p:spPr/>
        <p:txBody>
          <a:bodyPr/>
          <a:lstStyle/>
          <a:p>
            <a:fld id="{51AC688C-F0D1-4743-A1DA-A6688C0A2EF3}" type="slidenum">
              <a:rPr lang="hr-HR" smtClean="0"/>
              <a:pPr/>
              <a:t>9</a:t>
            </a:fld>
            <a:endParaRPr lang="hr-HR"/>
          </a:p>
        </p:txBody>
      </p:sp>
    </p:spTree>
    <p:extLst>
      <p:ext uri="{BB962C8B-B14F-4D97-AF65-F5344CB8AC3E}">
        <p14:creationId xmlns:p14="http://schemas.microsoft.com/office/powerpoint/2010/main" val="10674157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3040</TotalTime>
  <Words>2771</Words>
  <Application>Microsoft Office PowerPoint</Application>
  <PresentationFormat>Prikaz na zaslonu (4:3)</PresentationFormat>
  <Paragraphs>304</Paragraphs>
  <Slides>41</Slides>
  <Notes>0</Notes>
  <HiddenSlides>0</HiddenSlides>
  <MMClips>0</MMClips>
  <ScaleCrop>false</ScaleCrop>
  <HeadingPairs>
    <vt:vector size="6" baseType="variant">
      <vt:variant>
        <vt:lpstr>Korišteni fontovi</vt:lpstr>
      </vt:variant>
      <vt:variant>
        <vt:i4>6</vt:i4>
      </vt:variant>
      <vt:variant>
        <vt:lpstr>Tema</vt:lpstr>
      </vt:variant>
      <vt:variant>
        <vt:i4>1</vt:i4>
      </vt:variant>
      <vt:variant>
        <vt:lpstr>Naslovi slajdova</vt:lpstr>
      </vt:variant>
      <vt:variant>
        <vt:i4>41</vt:i4>
      </vt:variant>
    </vt:vector>
  </HeadingPairs>
  <TitlesOfParts>
    <vt:vector size="48" baseType="lpstr">
      <vt:lpstr>Arial</vt:lpstr>
      <vt:lpstr>Calibri</vt:lpstr>
      <vt:lpstr>Century Schoolbook</vt:lpstr>
      <vt:lpstr>Times New Roman</vt:lpstr>
      <vt:lpstr>Wingdings</vt:lpstr>
      <vt:lpstr>Wingdings 2</vt:lpstr>
      <vt:lpstr>Oriel</vt:lpstr>
      <vt:lpstr>UpisI u srednju školu</vt:lpstr>
      <vt:lpstr> PRAVILNIK O ELEMENTIMA I KRITERIJIMA ZA IZBOR KANDIDATA  ZA UPIS U I. RAZRED SREDNJE ŠKOLE U ŠKOLSKOJ GODINI   2021./2022.</vt:lpstr>
      <vt:lpstr>PowerPoint prezentacija</vt:lpstr>
      <vt:lpstr>ELEMENTI VREDNOVANJA</vt:lpstr>
      <vt:lpstr>ZAJEDNIČKI ELEMENT VREDNOVANJA KANDIDATA</vt:lpstr>
      <vt:lpstr>ZAJEDNIČKI ELEMENT VREDNOVANJA KANDIDATA</vt:lpstr>
      <vt:lpstr>ZAJEDNIČKI ELEMENT VREDNOVANJA KANDIDATA</vt:lpstr>
      <vt:lpstr>DODATNI ELEMENT VREDNOVANJA KANDIDATA</vt:lpstr>
      <vt:lpstr>DODATNI ELEMENT VREDNOVANJA KANDIDATA</vt:lpstr>
      <vt:lpstr>DODATNI ELEMENT VREDNOVANJA KANDIDATA</vt:lpstr>
      <vt:lpstr>DODATNI ELEMENT VREDNOVANJA KANDIDATA</vt:lpstr>
      <vt:lpstr>DODATNI ELEMENT VREDNOVANJA KANDIDATA</vt:lpstr>
      <vt:lpstr>PowerPoint prezentacija</vt:lpstr>
      <vt:lpstr>POSEBAN ELEMENT VREDNOVANJA KANDIDATA </vt:lpstr>
      <vt:lpstr>POSEBAN ELEMENT VREDNOVANJA KANDIDATA </vt:lpstr>
      <vt:lpstr>POSEBAN ELEMENT VREDNOVANJA KANDIDATA </vt:lpstr>
      <vt:lpstr>POSEBAN ELEMENT VREDNOVANJA KANDIDATA </vt:lpstr>
      <vt:lpstr>VREDNOVANJE USPJEHA KANDIDATA S TEŠKOĆAMA U RAZVOJU </vt:lpstr>
      <vt:lpstr>VREDNOVANJE USPJEHA KANDIDATA S TEŠKOĆAMA U RAZVOJU </vt:lpstr>
      <vt:lpstr>PowerPoint prezentacija</vt:lpstr>
      <vt:lpstr>ZDRAVSTVENA SPOSOBNOST KANDIDATA </vt:lpstr>
      <vt:lpstr> VREDNOVANJE USPJEHA KANDIDATA ZA UPIS U PROGRAME OBRAZOVANJA ZA VEZANE OBRTE </vt:lpstr>
      <vt:lpstr>Računanje bodova</vt:lpstr>
      <vt:lpstr>PowerPoint prezentacija</vt:lpstr>
      <vt:lpstr>PowerPoint prezentacija</vt:lpstr>
      <vt:lpstr>UPISNI ROKOVI – redovni učenici – ljetni upisni rok</vt:lpstr>
      <vt:lpstr>PowerPoint prezentacija</vt:lpstr>
      <vt:lpstr>Prijava kandidata s teškoćama u razvoju – ljetni rok</vt:lpstr>
      <vt:lpstr>PowerPoint prezentacija</vt:lpstr>
      <vt:lpstr>POSTUPAK PODNOŠENJA I RJEŠAVANJA PRIGOVORA</vt:lpstr>
      <vt:lpstr>NATJEČAJ ZA UPIS UČENIKA</vt:lpstr>
      <vt:lpstr>STRANI JEZIK KOJI UČENIK NIJE UČIO U OŠ</vt:lpstr>
      <vt:lpstr>PROGRAMI OBRAZOVANJA ZA VEZANE OBRTE</vt:lpstr>
      <vt:lpstr>PowerPoint prezentacija</vt:lpstr>
      <vt:lpstr>PRIJAVA I UPIS UČENIKA U SŠ</vt:lpstr>
      <vt:lpstr>UPIS UČENIKA U SŠ</vt:lpstr>
      <vt:lpstr>NAKNADNI UPISNI ROK</vt:lpstr>
      <vt:lpstr>Pratiti!!!!!!</vt:lpstr>
      <vt:lpstr>Važno!!!</vt:lpstr>
      <vt:lpstr>Učestali problemi</vt:lpstr>
      <vt:lpstr>ISPIS I POTPISIVANJE PRIJAVNICA</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PRAVILNIK O ELEMENTIMA I KRITERIJIMA ZA IZBOR KANDIDATA  ZA UPIS U I. RAZRED SREDNJE ŠKOLE</dc:title>
  <dc:creator>andrijana</dc:creator>
  <cp:lastModifiedBy>Korisnik</cp:lastModifiedBy>
  <cp:revision>107</cp:revision>
  <dcterms:created xsi:type="dcterms:W3CDTF">2015-05-05T09:57:58Z</dcterms:created>
  <dcterms:modified xsi:type="dcterms:W3CDTF">2021-05-26T09:19:21Z</dcterms:modified>
</cp:coreProperties>
</file>